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311" r:id="rId3"/>
    <p:sldId id="259" r:id="rId4"/>
    <p:sldId id="260" r:id="rId5"/>
    <p:sldId id="258" r:id="rId6"/>
    <p:sldId id="262" r:id="rId7"/>
    <p:sldId id="308" r:id="rId8"/>
    <p:sldId id="312" r:id="rId9"/>
    <p:sldId id="313" r:id="rId10"/>
    <p:sldId id="315" r:id="rId11"/>
    <p:sldId id="316" r:id="rId12"/>
    <p:sldId id="317" r:id="rId13"/>
    <p:sldId id="261" r:id="rId14"/>
    <p:sldId id="263" r:id="rId15"/>
    <p:sldId id="265" r:id="rId16"/>
    <p:sldId id="264" r:id="rId17"/>
    <p:sldId id="266" r:id="rId18"/>
    <p:sldId id="268" r:id="rId19"/>
    <p:sldId id="318" r:id="rId20"/>
    <p:sldId id="319" r:id="rId21"/>
    <p:sldId id="267" r:id="rId22"/>
    <p:sldId id="269" r:id="rId23"/>
    <p:sldId id="272" r:id="rId24"/>
    <p:sldId id="273" r:id="rId25"/>
    <p:sldId id="274" r:id="rId26"/>
    <p:sldId id="275" r:id="rId27"/>
    <p:sldId id="306" r:id="rId28"/>
    <p:sldId id="321" r:id="rId29"/>
    <p:sldId id="276" r:id="rId30"/>
    <p:sldId id="277" r:id="rId31"/>
    <p:sldId id="344" r:id="rId32"/>
    <p:sldId id="279" r:id="rId33"/>
    <p:sldId id="280" r:id="rId34"/>
    <p:sldId id="281" r:id="rId35"/>
    <p:sldId id="282" r:id="rId36"/>
    <p:sldId id="345" r:id="rId37"/>
    <p:sldId id="326" r:id="rId38"/>
    <p:sldId id="325" r:id="rId39"/>
    <p:sldId id="327" r:id="rId40"/>
    <p:sldId id="328" r:id="rId41"/>
    <p:sldId id="329" r:id="rId42"/>
    <p:sldId id="330" r:id="rId43"/>
    <p:sldId id="331" r:id="rId44"/>
    <p:sldId id="332" r:id="rId45"/>
    <p:sldId id="333" r:id="rId46"/>
    <p:sldId id="334" r:id="rId47"/>
    <p:sldId id="335" r:id="rId48"/>
    <p:sldId id="336" r:id="rId49"/>
    <p:sldId id="337" r:id="rId50"/>
    <p:sldId id="338" r:id="rId51"/>
    <p:sldId id="339" r:id="rId52"/>
    <p:sldId id="340" r:id="rId53"/>
    <p:sldId id="341" r:id="rId54"/>
    <p:sldId id="342" r:id="rId55"/>
    <p:sldId id="320"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2" autoAdjust="0"/>
    <p:restoredTop sz="94660"/>
  </p:normalViewPr>
  <p:slideViewPr>
    <p:cSldViewPr snapToObjects="1">
      <p:cViewPr>
        <p:scale>
          <a:sx n="60" d="100"/>
          <a:sy n="60" d="100"/>
        </p:scale>
        <p:origin x="-108" y="24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DB18952-7A05-A64C-9003-DFA166956D39}" type="datetimeFigureOut">
              <a:rPr lang="en-US" smtClean="0"/>
              <a:pPr/>
              <a:t>8/25/2015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C3F3C12-0003-5F4D-813D-9CFA91309CA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B18952-7A05-A64C-9003-DFA166956D39}"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F3C12-0003-5F4D-813D-9CFA91309C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B18952-7A05-A64C-9003-DFA166956D39}"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F3C12-0003-5F4D-813D-9CFA91309C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B18952-7A05-A64C-9003-DFA166956D39}"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F3C12-0003-5F4D-813D-9CFA91309C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DB18952-7A05-A64C-9003-DFA166956D39}"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F3C12-0003-5F4D-813D-9CFA91309CA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DB18952-7A05-A64C-9003-DFA166956D39}" type="datetimeFigureOut">
              <a:rPr lang="en-US" smtClean="0"/>
              <a:pPr/>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F3C12-0003-5F4D-813D-9CFA91309C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DB18952-7A05-A64C-9003-DFA166956D39}" type="datetimeFigureOut">
              <a:rPr lang="en-US" smtClean="0"/>
              <a:pPr/>
              <a:t>8/25/2015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F3C12-0003-5F4D-813D-9CFA91309C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DB18952-7A05-A64C-9003-DFA166956D39}" type="datetimeFigureOut">
              <a:rPr lang="en-US" smtClean="0"/>
              <a:pPr/>
              <a:t>8/25/2015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F3C12-0003-5F4D-813D-9CFA91309C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18952-7A05-A64C-9003-DFA166956D39}" type="datetimeFigureOut">
              <a:rPr lang="en-US" smtClean="0"/>
              <a:pPr/>
              <a:t>8/25/2015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F3C12-0003-5F4D-813D-9CFA91309C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DB18952-7A05-A64C-9003-DFA166956D39}" type="datetimeFigureOut">
              <a:rPr lang="en-US" smtClean="0"/>
              <a:pPr/>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F3C12-0003-5F4D-813D-9CFA91309C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DB18952-7A05-A64C-9003-DFA166956D39}" type="datetimeFigureOut">
              <a:rPr lang="en-US" smtClean="0"/>
              <a:pPr/>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C3F3C12-0003-5F4D-813D-9CFA91309CA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DB18952-7A05-A64C-9003-DFA166956D39}" type="datetimeFigureOut">
              <a:rPr lang="en-US" smtClean="0"/>
              <a:pPr/>
              <a:t>8/25/2015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C3F3C12-0003-5F4D-813D-9CFA91309CA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pbs.org/pov/lastconquistado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virtualjamestown.org/images/white_debry_html/plate35.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virtualjamestown.org/map4.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virtualjamestown.org/jsmap_large.html"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u.arizona.edu/~marietta/431_%20lecture_data.ht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epfl.net/exhibits/lordsbaltimore/images/georgecalvert.ti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Early European Colonization and </a:t>
            </a:r>
            <a:r>
              <a:rPr lang="en-US" smtClean="0"/>
              <a:t>the Chesapeake 1600-1700 </a:t>
            </a:r>
            <a:endParaRPr lang="en-US" dirty="0"/>
          </a:p>
        </p:txBody>
      </p:sp>
      <p:sp>
        <p:nvSpPr>
          <p:cNvPr id="3" name="Subtitle 2"/>
          <p:cNvSpPr>
            <a:spLocks noGrp="1"/>
          </p:cNvSpPr>
          <p:nvPr>
            <p:ph type="subTitle" idx="1"/>
          </p:nvPr>
        </p:nvSpPr>
        <p:spPr/>
        <p:txBody>
          <a:bodyPr/>
          <a:lstStyle/>
          <a:p>
            <a:r>
              <a:rPr lang="en-US" dirty="0" smtClean="0"/>
              <a:t>European Colonization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4503683"/>
            <a:ext cx="8229600" cy="4389120"/>
          </a:xfrm>
        </p:spPr>
        <p:txBody>
          <a:bodyPr/>
          <a:lstStyle/>
          <a:p>
            <a:r>
              <a:rPr lang="en-US" dirty="0"/>
              <a:t>Another time, because the </a:t>
            </a:r>
            <a:r>
              <a:rPr lang="en-US" dirty="0" smtClean="0"/>
              <a:t>Indians </a:t>
            </a:r>
            <a:r>
              <a:rPr lang="en-US" dirty="0"/>
              <a:t>did not give him a </a:t>
            </a:r>
          </a:p>
          <a:p>
            <a:pPr marL="0" indent="0">
              <a:buNone/>
            </a:pPr>
            <a:r>
              <a:rPr lang="en-US" dirty="0" smtClean="0"/>
              <a:t>coffer </a:t>
            </a:r>
            <a:r>
              <a:rPr lang="en-US" dirty="0"/>
              <a:t>filled with gold, . . . they killed an infinite number </a:t>
            </a:r>
            <a:r>
              <a:rPr lang="en-US" dirty="0" smtClean="0"/>
              <a:t>of </a:t>
            </a:r>
            <a:r>
              <a:rPr lang="en-US" dirty="0"/>
              <a:t>souls, and cut off the hands and noses of </a:t>
            </a:r>
            <a:r>
              <a:rPr lang="en-US" dirty="0" smtClean="0"/>
              <a:t>countless women </a:t>
            </a:r>
            <a:r>
              <a:rPr lang="en-US" dirty="0"/>
              <a:t>and men, and others they threw to the savage </a:t>
            </a:r>
            <a:r>
              <a:rPr lang="en-US" dirty="0" smtClean="0"/>
              <a:t>dogs</a:t>
            </a:r>
            <a:r>
              <a:rPr lang="en-US" dirty="0"/>
              <a:t>, who ate them and tore them to pieces. </a:t>
            </a:r>
          </a:p>
          <a:p>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5181600" cy="423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6551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663440"/>
            <a:ext cx="8229600" cy="4389120"/>
          </a:xfrm>
        </p:spPr>
        <p:txBody>
          <a:bodyPr/>
          <a:lstStyle/>
          <a:p>
            <a:r>
              <a:rPr lang="en-US" dirty="0"/>
              <a:t>They would erect long gibbets . . . and bind thirteen </a:t>
            </a:r>
            <a:r>
              <a:rPr lang="en-US" dirty="0" smtClean="0"/>
              <a:t>of the </a:t>
            </a:r>
            <a:r>
              <a:rPr lang="en-US" dirty="0"/>
              <a:t>Indians at one time, in </a:t>
            </a:r>
            <a:r>
              <a:rPr lang="en-US" dirty="0" err="1"/>
              <a:t>honour</a:t>
            </a:r>
            <a:r>
              <a:rPr lang="en-US" dirty="0"/>
              <a:t> and reverence, </a:t>
            </a:r>
            <a:r>
              <a:rPr lang="en-US" dirty="0" smtClean="0"/>
              <a:t>they said</a:t>
            </a:r>
            <a:r>
              <a:rPr lang="en-US" dirty="0"/>
              <a:t>, of Our Redeemer and the twelve Apostles, and </a:t>
            </a:r>
            <a:r>
              <a:rPr lang="en-US" dirty="0" smtClean="0"/>
              <a:t>put firewood </a:t>
            </a:r>
            <a:r>
              <a:rPr lang="en-US" dirty="0"/>
              <a:t>around it and burn the Indians alive.</a:t>
            </a: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062"/>
            <a:ext cx="5141131" cy="4204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0542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Bartholome</a:t>
            </a:r>
            <a:r>
              <a:rPr lang="fr-FR" dirty="0" smtClean="0"/>
              <a:t> De La Casas</a:t>
            </a:r>
            <a:endParaRPr lang="fr-FR" dirty="0"/>
          </a:p>
        </p:txBody>
      </p:sp>
      <p:sp>
        <p:nvSpPr>
          <p:cNvPr id="3" name="Content Placeholder 2"/>
          <p:cNvSpPr>
            <a:spLocks noGrp="1"/>
          </p:cNvSpPr>
          <p:nvPr>
            <p:ph idx="1"/>
          </p:nvPr>
        </p:nvSpPr>
        <p:spPr/>
        <p:txBody>
          <a:bodyPr/>
          <a:lstStyle/>
          <a:p>
            <a:r>
              <a:rPr lang="en-US" dirty="0" smtClean="0"/>
              <a:t>Former conquistador and friar who wrote A Short account of the Destruction of the In 1542</a:t>
            </a:r>
          </a:p>
          <a:p>
            <a:r>
              <a:rPr lang="en-US" dirty="0" smtClean="0"/>
              <a:t>Published in 1543</a:t>
            </a:r>
          </a:p>
          <a:p>
            <a:r>
              <a:rPr lang="en-US" dirty="0" smtClean="0"/>
              <a:t>Exposed the atrocities of the Spanish</a:t>
            </a:r>
          </a:p>
          <a:p>
            <a:r>
              <a:rPr lang="en-US" dirty="0" smtClean="0"/>
              <a:t>Theodore De </a:t>
            </a:r>
            <a:r>
              <a:rPr lang="en-US" dirty="0" err="1" smtClean="0"/>
              <a:t>Bry’s</a:t>
            </a:r>
            <a:r>
              <a:rPr lang="en-US" dirty="0" smtClean="0"/>
              <a:t> Copper engravings popularized the work</a:t>
            </a:r>
          </a:p>
          <a:p>
            <a:r>
              <a:rPr lang="en-US" dirty="0" smtClean="0"/>
              <a:t>Helped spread the “Black Legend” which gave protestant countries (the Dutch and English) moral justifications for their colonization efforts</a:t>
            </a:r>
          </a:p>
          <a:p>
            <a:endParaRPr lang="en-US" dirty="0"/>
          </a:p>
        </p:txBody>
      </p:sp>
    </p:spTree>
    <p:extLst>
      <p:ext uri="{BB962C8B-B14F-4D97-AF65-F5344CB8AC3E}">
        <p14:creationId xmlns:p14="http://schemas.microsoft.com/office/powerpoint/2010/main" val="108770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Spanish</a:t>
            </a:r>
            <a:endParaRPr lang="en-US" dirty="0"/>
          </a:p>
        </p:txBody>
      </p:sp>
      <p:sp>
        <p:nvSpPr>
          <p:cNvPr id="3" name="Content Placeholder 2"/>
          <p:cNvSpPr>
            <a:spLocks noGrp="1"/>
          </p:cNvSpPr>
          <p:nvPr>
            <p:ph idx="1"/>
          </p:nvPr>
        </p:nvSpPr>
        <p:spPr>
          <a:xfrm>
            <a:off x="457200" y="1600201"/>
            <a:ext cx="8229600" cy="2209800"/>
          </a:xfrm>
        </p:spPr>
        <p:txBody>
          <a:bodyPr/>
          <a:lstStyle/>
          <a:p>
            <a:r>
              <a:rPr lang="en-US" dirty="0"/>
              <a:t>Spain sought to establish tight control over the process of</a:t>
            </a:r>
            <a:r>
              <a:rPr lang="en-US" dirty="0" smtClean="0"/>
              <a:t> colonization </a:t>
            </a:r>
            <a:r>
              <a:rPr lang="en-US" dirty="0"/>
              <a:t>in the Western Hemisphere and to convert and/or</a:t>
            </a:r>
            <a:r>
              <a:rPr lang="en-US" dirty="0" smtClean="0"/>
              <a:t> exploit </a:t>
            </a:r>
            <a:r>
              <a:rPr lang="en-US" dirty="0"/>
              <a:t>the native </a:t>
            </a:r>
            <a:r>
              <a:rPr lang="en-US" dirty="0" smtClean="0"/>
              <a:t>population</a:t>
            </a:r>
          </a:p>
          <a:p>
            <a:pPr>
              <a:buNone/>
            </a:pPr>
            <a:endParaRPr lang="en-US" dirty="0"/>
          </a:p>
        </p:txBody>
      </p:sp>
      <p:pic>
        <p:nvPicPr>
          <p:cNvPr id="7" name="Picture 6" descr="Spanish conversion"/>
          <p:cNvPicPr>
            <a:picLocks noChangeAspect="1"/>
          </p:cNvPicPr>
          <p:nvPr/>
        </p:nvPicPr>
        <p:blipFill>
          <a:blip r:embed="rId2"/>
          <a:stretch>
            <a:fillRect/>
          </a:stretch>
        </p:blipFill>
        <p:spPr>
          <a:xfrm>
            <a:off x="457200" y="3657600"/>
            <a:ext cx="4497049" cy="2743200"/>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5414" y="3657600"/>
            <a:ext cx="357709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Spanish (Conquest)</a:t>
            </a:r>
            <a:endParaRPr lang="en-US" dirty="0"/>
          </a:p>
        </p:txBody>
      </p:sp>
      <p:sp>
        <p:nvSpPr>
          <p:cNvPr id="3" name="Content Placeholder 2"/>
          <p:cNvSpPr>
            <a:spLocks noGrp="1"/>
          </p:cNvSpPr>
          <p:nvPr>
            <p:ph idx="1"/>
          </p:nvPr>
        </p:nvSpPr>
        <p:spPr/>
        <p:txBody>
          <a:bodyPr/>
          <a:lstStyle/>
          <a:p>
            <a:r>
              <a:rPr lang="en-US" dirty="0" smtClean="0"/>
              <a:t>Practiced the </a:t>
            </a:r>
            <a:r>
              <a:rPr lang="en-US" i="1" dirty="0" err="1" smtClean="0"/>
              <a:t>encomienda</a:t>
            </a:r>
            <a:r>
              <a:rPr lang="en-US" i="1" dirty="0" smtClean="0"/>
              <a:t> </a:t>
            </a:r>
            <a:r>
              <a:rPr lang="en-US" dirty="0" smtClean="0"/>
              <a:t>(forced labor)</a:t>
            </a:r>
            <a:r>
              <a:rPr lang="en-US" i="1" dirty="0" smtClean="0"/>
              <a:t> </a:t>
            </a:r>
            <a:r>
              <a:rPr lang="en-US" dirty="0" smtClean="0"/>
              <a:t>system and later the </a:t>
            </a:r>
            <a:r>
              <a:rPr lang="en-US" i="1" dirty="0" err="1" smtClean="0"/>
              <a:t>repartimiento</a:t>
            </a:r>
            <a:r>
              <a:rPr lang="en-US" dirty="0" smtClean="0"/>
              <a:t> </a:t>
            </a:r>
          </a:p>
          <a:p>
            <a:r>
              <a:rPr lang="en-US" dirty="0" smtClean="0"/>
              <a:t>Spain regarded the Native Americans as a usable (disposable?) labor </a:t>
            </a:r>
            <a:r>
              <a:rPr lang="en-US" dirty="0" smtClean="0"/>
              <a:t>force</a:t>
            </a:r>
          </a:p>
          <a:p>
            <a:r>
              <a:rPr lang="en-US" dirty="0" smtClean="0"/>
              <a:t>Eventually replace Native Labor with African Slavery </a:t>
            </a:r>
            <a:endParaRPr lang="en-US" dirty="0" smtClean="0"/>
          </a:p>
          <a:p>
            <a:r>
              <a:rPr lang="en-US" dirty="0" smtClean="0"/>
              <a:t>Developed the </a:t>
            </a:r>
            <a:r>
              <a:rPr lang="en-US" dirty="0" err="1" smtClean="0"/>
              <a:t>Casta</a:t>
            </a:r>
            <a:r>
              <a:rPr lang="en-US" dirty="0" smtClean="0"/>
              <a:t> System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Pueblo Rebellion</a:t>
            </a:r>
            <a:endParaRPr lang="en-US" dirty="0"/>
          </a:p>
        </p:txBody>
      </p:sp>
      <p:sp>
        <p:nvSpPr>
          <p:cNvPr id="3" name="Content Placeholder 2"/>
          <p:cNvSpPr>
            <a:spLocks noGrp="1"/>
          </p:cNvSpPr>
          <p:nvPr>
            <p:ph idx="1"/>
          </p:nvPr>
        </p:nvSpPr>
        <p:spPr/>
        <p:txBody>
          <a:bodyPr>
            <a:normAutofit/>
          </a:bodyPr>
          <a:lstStyle/>
          <a:p>
            <a:r>
              <a:rPr lang="en-US" dirty="0" smtClean="0"/>
              <a:t>Fray Alonso de Posada (in New Mexico 1656–1665) "forbade Kachina dances by the Pueblo Indians and ordered the missionaries to seize every mask, prayer stick, and effigy they could lay their hands on and burn them …”</a:t>
            </a:r>
          </a:p>
          <a:p>
            <a:r>
              <a:rPr lang="en-US" dirty="0" smtClean="0"/>
              <a:t>Pope, and 47 others, are arrested in 1675 for “sorcery</a:t>
            </a:r>
          </a:p>
          <a:p>
            <a:r>
              <a:rPr lang="en-US" dirty="0" smtClean="0"/>
              <a:t>In 1680 Pope leads a rebellion, runs out the Spanish, killing 400</a:t>
            </a:r>
          </a:p>
          <a:p>
            <a:r>
              <a:rPr lang="en-US" dirty="0" smtClean="0"/>
              <a:t>The Spanish return in 1692 but accommodate Native religion</a:t>
            </a:r>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and Resistance </a:t>
            </a:r>
            <a:endParaRPr lang="en-US" dirty="0"/>
          </a:p>
        </p:txBody>
      </p:sp>
      <p:sp>
        <p:nvSpPr>
          <p:cNvPr id="3" name="Content Placeholder 2"/>
          <p:cNvSpPr>
            <a:spLocks noGrp="1"/>
          </p:cNvSpPr>
          <p:nvPr>
            <p:ph idx="1"/>
          </p:nvPr>
        </p:nvSpPr>
        <p:spPr/>
        <p:txBody>
          <a:bodyPr>
            <a:normAutofit/>
          </a:bodyPr>
          <a:lstStyle/>
          <a:p>
            <a:r>
              <a:rPr lang="en-US" dirty="0" smtClean="0"/>
              <a:t>In 1598 Juan de Oñate led 600 to 700 Spanish into the Rio Grande valley of New Mexico</a:t>
            </a:r>
          </a:p>
          <a:p>
            <a:r>
              <a:rPr lang="en-US" dirty="0" err="1" smtClean="0"/>
              <a:t>Oñate</a:t>
            </a:r>
            <a:r>
              <a:rPr lang="en-US" dirty="0" smtClean="0"/>
              <a:t> put down a revolt at Acoma Pueblo</a:t>
            </a:r>
          </a:p>
          <a:p>
            <a:pPr lvl="1"/>
            <a:r>
              <a:rPr lang="en-US" dirty="0" smtClean="0"/>
              <a:t>about 200 Acoma survivors out of a population of nearly 2,000. Indian men of fighting age were sentenced to foot amputation- 20 years of servitude</a:t>
            </a:r>
          </a:p>
          <a:p>
            <a:r>
              <a:rPr lang="en-US" dirty="0" smtClean="0">
                <a:hlinkClick r:id="rId2"/>
              </a:rPr>
              <a:t>Still Controversial today</a:t>
            </a: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French and Dutch (Commerce)</a:t>
            </a:r>
            <a:endParaRPr lang="en-US" dirty="0"/>
          </a:p>
        </p:txBody>
      </p:sp>
      <p:sp>
        <p:nvSpPr>
          <p:cNvPr id="3" name="Content Placeholder 2"/>
          <p:cNvSpPr>
            <a:spLocks noGrp="1"/>
          </p:cNvSpPr>
          <p:nvPr>
            <p:ph idx="1"/>
          </p:nvPr>
        </p:nvSpPr>
        <p:spPr>
          <a:xfrm>
            <a:off x="457200" y="1935480"/>
            <a:ext cx="8229600" cy="2712720"/>
          </a:xfrm>
        </p:spPr>
        <p:txBody>
          <a:bodyPr>
            <a:normAutofit/>
          </a:bodyPr>
          <a:lstStyle/>
          <a:p>
            <a:r>
              <a:rPr lang="en-US" dirty="0" smtClean="0"/>
              <a:t>French and Dutch colonial efforts involved relatively few </a:t>
            </a:r>
            <a:r>
              <a:rPr lang="en-US" dirty="0" smtClean="0"/>
              <a:t>Europeans</a:t>
            </a:r>
          </a:p>
          <a:p>
            <a:r>
              <a:rPr lang="en-US" dirty="0" smtClean="0"/>
              <a:t> used </a:t>
            </a:r>
            <a:r>
              <a:rPr lang="en-US" dirty="0" smtClean="0"/>
              <a:t>trade alliances and intermarriage with Native Americans to acquire furs and other products for export to Europe</a:t>
            </a:r>
          </a:p>
          <a:p>
            <a:r>
              <a:rPr lang="en-US" dirty="0" err="1" smtClean="0"/>
              <a:t>Correur</a:t>
            </a:r>
            <a:r>
              <a:rPr lang="en-US" dirty="0" smtClean="0"/>
              <a:t> du Bois</a:t>
            </a:r>
          </a:p>
          <a:p>
            <a:pPr>
              <a:buNone/>
            </a:pPr>
            <a:endParaRPr lang="en-US" dirty="0"/>
          </a:p>
        </p:txBody>
      </p:sp>
      <p:pic>
        <p:nvPicPr>
          <p:cNvPr id="4" name="Picture 3"/>
          <p:cNvPicPr>
            <a:picLocks noChangeAspect="1"/>
          </p:cNvPicPr>
          <p:nvPr/>
        </p:nvPicPr>
        <p:blipFill>
          <a:blip r:embed="rId2"/>
          <a:stretch>
            <a:fillRect/>
          </a:stretch>
        </p:blipFill>
        <p:spPr>
          <a:xfrm>
            <a:off x="4495800" y="4191000"/>
            <a:ext cx="3987800" cy="2243138"/>
          </a:xfrm>
          <a:prstGeom prst="rect">
            <a:avLst/>
          </a:prstGeom>
        </p:spPr>
      </p:pic>
      <p:sp>
        <p:nvSpPr>
          <p:cNvPr id="5" name="TextBox 4"/>
          <p:cNvSpPr txBox="1"/>
          <p:nvPr/>
        </p:nvSpPr>
        <p:spPr>
          <a:xfrm>
            <a:off x="457200" y="4648200"/>
            <a:ext cx="4038600" cy="1938992"/>
          </a:xfrm>
          <a:prstGeom prst="rect">
            <a:avLst/>
          </a:prstGeom>
          <a:noFill/>
        </p:spPr>
        <p:txBody>
          <a:bodyPr wrap="square" rtlCol="0">
            <a:spAutoFit/>
          </a:bodyPr>
          <a:lstStyle/>
          <a:p>
            <a:pPr>
              <a:buFont typeface="Arial"/>
              <a:buChar char="•"/>
            </a:pPr>
            <a:r>
              <a:rPr lang="en-US" sz="2400" dirty="0" smtClean="0">
                <a:latin typeface="Constantia (Body)"/>
                <a:cs typeface="Constantia (Body)"/>
              </a:rPr>
              <a:t>French </a:t>
            </a:r>
            <a:r>
              <a:rPr lang="en-US" sz="2400" dirty="0">
                <a:latin typeface="Constantia (Body)"/>
                <a:cs typeface="Constantia (Body)"/>
              </a:rPr>
              <a:t>p</a:t>
            </a:r>
            <a:r>
              <a:rPr lang="en-US" sz="2400" dirty="0" smtClean="0">
                <a:latin typeface="Constantia (Body)"/>
                <a:cs typeface="Constantia (Body)"/>
              </a:rPr>
              <a:t>opulation is still only 3,000, mostly men in 1663</a:t>
            </a:r>
          </a:p>
          <a:p>
            <a:pPr>
              <a:buFont typeface="Arial"/>
              <a:buChar char="•"/>
            </a:pPr>
            <a:r>
              <a:rPr lang="en-US" sz="2400" dirty="0" smtClean="0">
                <a:latin typeface="Constantia (Body)"/>
                <a:cs typeface="Constantia (Body)"/>
              </a:rPr>
              <a:t>Many took Native American wives (</a:t>
            </a:r>
            <a:r>
              <a:rPr lang="en-US" sz="2400" i="1" dirty="0" err="1" smtClean="0">
                <a:latin typeface="Constantia (Body)"/>
                <a:cs typeface="Constantia (Body)"/>
              </a:rPr>
              <a:t>Metis</a:t>
            </a:r>
            <a:r>
              <a:rPr lang="en-US" sz="2400" i="1" dirty="0" smtClean="0">
                <a:latin typeface="Constantia (Body)"/>
                <a:cs typeface="Constantia (Body)"/>
              </a:rPr>
              <a:t>)</a:t>
            </a:r>
            <a:endParaRPr lang="en-US" sz="2400" dirty="0">
              <a:latin typeface="Constantia (Body)"/>
              <a:cs typeface="Constantia (Body)"/>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782" y="39780"/>
            <a:ext cx="8229600" cy="1143000"/>
          </a:xfrm>
        </p:spPr>
        <p:txBody>
          <a:bodyPr/>
          <a:lstStyle/>
          <a:p>
            <a:r>
              <a:rPr lang="en-US" dirty="0" smtClean="0"/>
              <a:t>Map of New France 1612</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57200" y="1600200"/>
            <a:ext cx="8363182" cy="51371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r>
              <a:rPr lang="en-US" dirty="0"/>
              <a:t>Create a chart illustrating the differences and similarities between French and Dutch colonization efforts.</a:t>
            </a:r>
            <a:endParaRPr lang="fr-FR" dirty="0"/>
          </a:p>
        </p:txBody>
      </p:sp>
    </p:spTree>
    <p:extLst>
      <p:ext uri="{BB962C8B-B14F-4D97-AF65-F5344CB8AC3E}">
        <p14:creationId xmlns:p14="http://schemas.microsoft.com/office/powerpoint/2010/main" val="3520287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Learning Objectives</a:t>
            </a:r>
            <a:endParaRPr lang="fr-FR" dirty="0"/>
          </a:p>
        </p:txBody>
      </p:sp>
      <p:sp>
        <p:nvSpPr>
          <p:cNvPr id="3" name="Content Placeholder 2"/>
          <p:cNvSpPr>
            <a:spLocks noGrp="1"/>
          </p:cNvSpPr>
          <p:nvPr>
            <p:ph idx="1"/>
          </p:nvPr>
        </p:nvSpPr>
        <p:spPr/>
        <p:txBody>
          <a:bodyPr/>
          <a:lstStyle/>
          <a:p>
            <a:r>
              <a:rPr lang="en-US" dirty="0" smtClean="0"/>
              <a:t>Analyze primary source documents to understand how Europeans perceived Native Americans </a:t>
            </a:r>
          </a:p>
          <a:p>
            <a:r>
              <a:rPr lang="en-US" dirty="0" smtClean="0"/>
              <a:t>Explain how differences in imperial goals, cultures, and the North American environments led Europeans to develop diverse patterns of colonization</a:t>
            </a:r>
          </a:p>
          <a:p>
            <a:endParaRPr lang="fr-FR" dirty="0" smtClean="0"/>
          </a:p>
          <a:p>
            <a:endParaRPr lang="fr-FR" dirty="0"/>
          </a:p>
        </p:txBody>
      </p:sp>
    </p:spTree>
    <p:extLst>
      <p:ext uri="{BB962C8B-B14F-4D97-AF65-F5344CB8AC3E}">
        <p14:creationId xmlns:p14="http://schemas.microsoft.com/office/powerpoint/2010/main" val="3734688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 French vs Dutch</a:t>
            </a:r>
            <a:endParaRPr lang="en-US" dirty="0"/>
          </a:p>
        </p:txBody>
      </p:sp>
      <p:sp>
        <p:nvSpPr>
          <p:cNvPr id="3" name="Content Placeholder 2"/>
          <p:cNvSpPr>
            <a:spLocks noGrp="1"/>
          </p:cNvSpPr>
          <p:nvPr>
            <p:ph idx="1"/>
          </p:nvPr>
        </p:nvSpPr>
        <p:spPr>
          <a:xfrm>
            <a:off x="457200" y="1935480"/>
            <a:ext cx="3505200" cy="4541520"/>
          </a:xfrm>
        </p:spPr>
        <p:txBody>
          <a:bodyPr numCol="1">
            <a:normAutofit fontScale="92500" lnSpcReduction="20000"/>
          </a:bodyPr>
          <a:lstStyle/>
          <a:p>
            <a:r>
              <a:rPr lang="en-US" b="1" dirty="0" smtClean="0"/>
              <a:t>French</a:t>
            </a:r>
          </a:p>
          <a:p>
            <a:r>
              <a:rPr lang="en-US" dirty="0" smtClean="0"/>
              <a:t>Aimed to dominate a huge territory from the St. Lawrence Valley through the Great lakes and down to Mississippi river</a:t>
            </a:r>
          </a:p>
          <a:p>
            <a:r>
              <a:rPr lang="en-US" dirty="0" smtClean="0"/>
              <a:t>Focused on establishing close relationships with the Native Americans</a:t>
            </a:r>
          </a:p>
          <a:p>
            <a:r>
              <a:rPr lang="en-US" dirty="0" smtClean="0"/>
              <a:t>missionaries to convert Natives to Catholicism</a:t>
            </a:r>
          </a:p>
        </p:txBody>
      </p:sp>
      <p:sp>
        <p:nvSpPr>
          <p:cNvPr id="5" name="TextBox 4"/>
          <p:cNvSpPr txBox="1"/>
          <p:nvPr/>
        </p:nvSpPr>
        <p:spPr>
          <a:xfrm>
            <a:off x="4191000" y="1935480"/>
            <a:ext cx="4800600" cy="4154984"/>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Dutch</a:t>
            </a:r>
          </a:p>
          <a:p>
            <a:pPr marL="285750" indent="-285750">
              <a:buFont typeface="Arial" panose="020B0604020202020204" pitchFamily="34" charset="0"/>
              <a:buChar char="•"/>
            </a:pPr>
            <a:r>
              <a:rPr lang="en-US" sz="2400" dirty="0" smtClean="0"/>
              <a:t>Focused on the Mid-Atlantic Region, especially the Hudson River Valley</a:t>
            </a:r>
          </a:p>
          <a:p>
            <a:pPr marL="285750" indent="-285750">
              <a:buFont typeface="Arial" panose="020B0604020202020204" pitchFamily="34" charset="0"/>
              <a:buChar char="•"/>
            </a:pPr>
            <a:r>
              <a:rPr lang="en-US" sz="2400" dirty="0" smtClean="0"/>
              <a:t>Stayed close to the cost</a:t>
            </a:r>
          </a:p>
          <a:p>
            <a:pPr marL="285750" indent="-285750">
              <a:buFont typeface="Arial" panose="020B0604020202020204" pitchFamily="34" charset="0"/>
              <a:buChar char="•"/>
            </a:pPr>
            <a:r>
              <a:rPr lang="en-US" sz="2400" dirty="0" smtClean="0"/>
              <a:t>Organized by the Dutch West Indies Company, interests mainly commercial</a:t>
            </a:r>
          </a:p>
          <a:p>
            <a:pPr marL="285750" indent="-285750">
              <a:buFont typeface="Arial" panose="020B0604020202020204" pitchFamily="34" charset="0"/>
              <a:buChar char="•"/>
            </a:pPr>
            <a:r>
              <a:rPr lang="en-US" sz="2400" dirty="0" smtClean="0"/>
              <a:t>They brought their Protestant churches but did not engage in large scale missionaries</a:t>
            </a:r>
            <a:endParaRPr lang="en-US" sz="2400" dirty="0"/>
          </a:p>
        </p:txBody>
      </p:sp>
    </p:spTree>
    <p:extLst>
      <p:ext uri="{BB962C8B-B14F-4D97-AF65-F5344CB8AC3E}">
        <p14:creationId xmlns:p14="http://schemas.microsoft.com/office/powerpoint/2010/main" val="4276467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(Settlement) </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smtClean="0"/>
              <a:t>English </a:t>
            </a:r>
            <a:r>
              <a:rPr lang="en-US" dirty="0" smtClean="0"/>
              <a:t>sought </a:t>
            </a:r>
            <a:r>
              <a:rPr lang="en-US" dirty="0" smtClean="0"/>
              <a:t>to establish colonies based on </a:t>
            </a:r>
            <a:r>
              <a:rPr lang="en-US" dirty="0" smtClean="0"/>
              <a:t>agriculture</a:t>
            </a:r>
          </a:p>
          <a:p>
            <a:r>
              <a:rPr lang="en-US" dirty="0" smtClean="0"/>
              <a:t> </a:t>
            </a:r>
            <a:r>
              <a:rPr lang="en-US" dirty="0" smtClean="0"/>
              <a:t>sending relatively large numbers of men and women to acquire land and populate their </a:t>
            </a:r>
            <a:r>
              <a:rPr lang="en-US" dirty="0" smtClean="0"/>
              <a:t>settlements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Jamestown</a:t>
            </a:r>
            <a:endParaRPr lang="en-US" dirty="0"/>
          </a:p>
        </p:txBody>
      </p:sp>
      <p:sp>
        <p:nvSpPr>
          <p:cNvPr id="3" name="Content Placeholder 2"/>
          <p:cNvSpPr>
            <a:spLocks noGrp="1"/>
          </p:cNvSpPr>
          <p:nvPr>
            <p:ph idx="1"/>
          </p:nvPr>
        </p:nvSpPr>
        <p:spPr/>
        <p:txBody>
          <a:bodyPr/>
          <a:lstStyle/>
          <a:p>
            <a:r>
              <a:rPr lang="en-US" b="1" dirty="0" smtClean="0"/>
              <a:t>Roanoke Colony (1587) = FAIL</a:t>
            </a:r>
          </a:p>
          <a:p>
            <a:r>
              <a:rPr lang="en-US" b="1" dirty="0" smtClean="0"/>
              <a:t>Jamestown (in the Chesapeake) is founded in 1607 by Virginia Company of London, hoping to find gold</a:t>
            </a:r>
          </a:p>
          <a:p>
            <a:r>
              <a:rPr lang="en-US" b="1" dirty="0" smtClean="0"/>
              <a:t>104 original settlers, 1/5 “gentlemen” </a:t>
            </a:r>
          </a:p>
          <a:p>
            <a:r>
              <a:rPr lang="en-US" b="1" dirty="0" smtClean="0"/>
              <a:t>By 1608 only 35 remain</a:t>
            </a:r>
          </a:p>
          <a:p>
            <a:r>
              <a:rPr lang="en-US" b="1" dirty="0" smtClean="0"/>
              <a:t>Colony turns to Tobacco</a:t>
            </a:r>
          </a:p>
          <a:p>
            <a:pPr lvl="1"/>
            <a:r>
              <a:rPr lang="en-US" b="1" dirty="0" smtClean="0"/>
              <a:t>Exports 2,000 pounds in 1615, 1.5 million in 1630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267200" y="1935480"/>
            <a:ext cx="4419600" cy="4389120"/>
          </a:xfrm>
        </p:spPr>
        <p:txBody>
          <a:bodyPr/>
          <a:lstStyle/>
          <a:p>
            <a:r>
              <a:rPr lang="en-US" b="1" dirty="0" smtClean="0"/>
              <a:t>John White “Indian Village of Secoton"</a:t>
            </a:r>
            <a:r>
              <a:rPr lang="en-US" dirty="0" smtClean="0">
                <a:hlinkClick r:id="rId2"/>
              </a:rPr>
              <a:t>http://www.virtualjamestown.org/images/white_debry_html/plate35.html</a:t>
            </a:r>
            <a:r>
              <a:rPr lang="en-US" dirty="0" smtClean="0"/>
              <a:t> </a:t>
            </a:r>
            <a:endParaRPr lang="en-US" dirty="0"/>
          </a:p>
        </p:txBody>
      </p:sp>
      <p:pic>
        <p:nvPicPr>
          <p:cNvPr id="4" name="Picture 3"/>
          <p:cNvPicPr>
            <a:picLocks noChangeAspect="1"/>
          </p:cNvPicPr>
          <p:nvPr/>
        </p:nvPicPr>
        <p:blipFill>
          <a:blip r:embed="rId3"/>
          <a:stretch>
            <a:fillRect/>
          </a:stretch>
        </p:blipFill>
        <p:spPr>
          <a:xfrm>
            <a:off x="383530" y="152400"/>
            <a:ext cx="3883670" cy="6477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600" dirty="0" smtClean="0"/>
              <a:t>Mercator’s Map of the Carolina Coast (1633)</a:t>
            </a:r>
            <a:endParaRPr lang="en-US" sz="2600" dirty="0"/>
          </a:p>
        </p:txBody>
      </p:sp>
      <p:sp>
        <p:nvSpPr>
          <p:cNvPr id="3" name="Content Placeholder 2"/>
          <p:cNvSpPr>
            <a:spLocks noGrp="1"/>
          </p:cNvSpPr>
          <p:nvPr>
            <p:ph idx="1"/>
          </p:nvPr>
        </p:nvSpPr>
        <p:spPr>
          <a:xfrm>
            <a:off x="457200" y="6324600"/>
            <a:ext cx="8229600" cy="609600"/>
          </a:xfrm>
        </p:spPr>
        <p:txBody>
          <a:bodyPr>
            <a:normAutofit/>
          </a:bodyPr>
          <a:lstStyle/>
          <a:p>
            <a:pPr lvl="1"/>
            <a:r>
              <a:rPr lang="en-US" sz="1800" dirty="0" smtClean="0">
                <a:hlinkClick r:id="rId2"/>
              </a:rPr>
              <a:t>http://www.virtualjamestown.org/map4.html</a:t>
            </a:r>
            <a:r>
              <a:rPr lang="en-US" sz="1800" dirty="0" smtClean="0"/>
              <a:t> </a:t>
            </a:r>
            <a:endParaRPr lang="en-US" sz="1800" dirty="0"/>
          </a:p>
        </p:txBody>
      </p:sp>
      <p:pic>
        <p:nvPicPr>
          <p:cNvPr id="4" name="Picture 3"/>
          <p:cNvPicPr>
            <a:picLocks noChangeAspect="1"/>
          </p:cNvPicPr>
          <p:nvPr/>
        </p:nvPicPr>
        <p:blipFill>
          <a:blip r:embed="rId3"/>
          <a:stretch>
            <a:fillRect/>
          </a:stretch>
        </p:blipFill>
        <p:spPr>
          <a:xfrm>
            <a:off x="457200" y="1143000"/>
            <a:ext cx="7543800" cy="527123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588"/>
            <a:ext cx="8229600" cy="1143000"/>
          </a:xfrm>
        </p:spPr>
        <p:txBody>
          <a:bodyPr>
            <a:normAutofit fontScale="90000"/>
          </a:bodyPr>
          <a:lstStyle/>
          <a:p>
            <a:r>
              <a:rPr lang="en-US" dirty="0" smtClean="0"/>
              <a:t/>
            </a:r>
            <a:br>
              <a:rPr lang="en-US" dirty="0" smtClean="0"/>
            </a:br>
            <a:r>
              <a:rPr lang="en-US" sz="2889" dirty="0" smtClean="0"/>
              <a:t>John Smiths Map of Virginia (1608)</a:t>
            </a:r>
            <a:endParaRPr lang="en-US" sz="2889" dirty="0"/>
          </a:p>
        </p:txBody>
      </p:sp>
      <p:pic>
        <p:nvPicPr>
          <p:cNvPr id="4" name="Content Placeholder 3" descr="smithmap_large.jpg"/>
          <p:cNvPicPr>
            <a:picLocks noGrp="1" noChangeAspect="1"/>
          </p:cNvPicPr>
          <p:nvPr>
            <p:ph idx="1"/>
          </p:nvPr>
        </p:nvPicPr>
        <p:blipFill>
          <a:blip r:embed="rId2"/>
          <a:srcRect l="-22316" r="-22316"/>
          <a:stretch>
            <a:fillRect/>
          </a:stretch>
        </p:blipFill>
        <p:spPr>
          <a:xfrm>
            <a:off x="-600075" y="1371600"/>
            <a:ext cx="9286875" cy="4953000"/>
          </a:xfrm>
        </p:spPr>
      </p:pic>
      <p:sp>
        <p:nvSpPr>
          <p:cNvPr id="5" name="TextBox 4"/>
          <p:cNvSpPr txBox="1"/>
          <p:nvPr/>
        </p:nvSpPr>
        <p:spPr>
          <a:xfrm>
            <a:off x="990600" y="6324600"/>
            <a:ext cx="5562600" cy="369332"/>
          </a:xfrm>
          <a:prstGeom prst="rect">
            <a:avLst/>
          </a:prstGeom>
          <a:noFill/>
        </p:spPr>
        <p:txBody>
          <a:bodyPr wrap="square" rtlCol="0">
            <a:spAutoFit/>
          </a:bodyPr>
          <a:lstStyle/>
          <a:p>
            <a:r>
              <a:rPr lang="en-US" dirty="0" smtClean="0">
                <a:hlinkClick r:id="rId3"/>
              </a:rPr>
              <a:t>http://www.virtualjamestown.org/jsmap_large.html</a:t>
            </a:r>
            <a:r>
              <a:rPr lang="en-US" dirty="0" smtClean="0"/>
              <a:t>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84800" y="1847088"/>
            <a:ext cx="3352800" cy="4038600"/>
          </a:xfrm>
        </p:spPr>
        <p:txBody>
          <a:bodyPr/>
          <a:lstStyle/>
          <a:p>
            <a:r>
              <a:rPr lang="en-US" dirty="0" smtClean="0"/>
              <a:t>John Smith and Chief </a:t>
            </a:r>
            <a:r>
              <a:rPr lang="en-US" dirty="0" err="1" smtClean="0"/>
              <a:t>Opechancanough</a:t>
            </a:r>
            <a:r>
              <a:rPr lang="en-US" dirty="0" smtClean="0"/>
              <a:t> (1608)</a:t>
            </a:r>
          </a:p>
          <a:p>
            <a:r>
              <a:rPr lang="en-US" dirty="0" smtClean="0"/>
              <a:t>http://</a:t>
            </a:r>
            <a:r>
              <a:rPr lang="en-US" dirty="0" err="1" smtClean="0"/>
              <a:t>www.vcu.edu/engweb/Rivertime/smithope.jpg</a:t>
            </a:r>
            <a:endParaRPr lang="en-US" dirty="0"/>
          </a:p>
        </p:txBody>
      </p:sp>
      <p:pic>
        <p:nvPicPr>
          <p:cNvPr id="4" name="Picture 3"/>
          <p:cNvPicPr>
            <a:picLocks noChangeAspect="1"/>
          </p:cNvPicPr>
          <p:nvPr/>
        </p:nvPicPr>
        <p:blipFill>
          <a:blip r:embed="rId2"/>
          <a:stretch>
            <a:fillRect/>
          </a:stretch>
        </p:blipFill>
        <p:spPr>
          <a:xfrm>
            <a:off x="457200" y="0"/>
            <a:ext cx="4927600" cy="6350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r>
              <a:rPr lang="en-US" dirty="0"/>
              <a:t>How did the English settlers of New England differ in terms of persons and goals from those who settled in Chesapeake?</a:t>
            </a:r>
            <a:endParaRPr lang="fr-FR" dirty="0"/>
          </a:p>
        </p:txBody>
      </p:sp>
    </p:spTree>
    <p:extLst>
      <p:ext uri="{BB962C8B-B14F-4D97-AF65-F5344CB8AC3E}">
        <p14:creationId xmlns:p14="http://schemas.microsoft.com/office/powerpoint/2010/main" val="4041630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7170" name="Picture 2" descr="http://media-1.web.britannica.com/eb-media/46/4846-004-16C6BA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115" y="990600"/>
            <a:ext cx="5428085" cy="555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930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England</a:t>
            </a:r>
            <a:endParaRPr lang="en-US" dirty="0"/>
          </a:p>
        </p:txBody>
      </p:sp>
      <p:sp>
        <p:nvSpPr>
          <p:cNvPr id="3" name="Content Placeholder 2"/>
          <p:cNvSpPr>
            <a:spLocks noGrp="1"/>
          </p:cNvSpPr>
          <p:nvPr>
            <p:ph idx="1"/>
          </p:nvPr>
        </p:nvSpPr>
        <p:spPr/>
        <p:txBody>
          <a:bodyPr>
            <a:normAutofit/>
          </a:bodyPr>
          <a:lstStyle/>
          <a:p>
            <a:r>
              <a:rPr lang="en-US" dirty="0"/>
              <a:t>The New England colonies</a:t>
            </a:r>
            <a:r>
              <a:rPr lang="en-US" dirty="0" smtClean="0"/>
              <a:t>,</a:t>
            </a:r>
          </a:p>
          <a:p>
            <a:pPr lvl="1"/>
            <a:r>
              <a:rPr lang="en-US" dirty="0" smtClean="0"/>
              <a:t> </a:t>
            </a:r>
            <a:r>
              <a:rPr lang="en-US" dirty="0"/>
              <a:t>founded primarily by Puritans </a:t>
            </a:r>
            <a:endParaRPr lang="en-US" dirty="0" smtClean="0"/>
          </a:p>
          <a:p>
            <a:pPr lvl="1"/>
            <a:r>
              <a:rPr lang="en-US" dirty="0" smtClean="0"/>
              <a:t>developed </a:t>
            </a:r>
            <a:r>
              <a:rPr lang="en-US" dirty="0"/>
              <a:t>a close-knit, homogeneous society</a:t>
            </a:r>
            <a:r>
              <a:rPr lang="en-US" dirty="0" smtClean="0"/>
              <a:t> </a:t>
            </a:r>
          </a:p>
          <a:p>
            <a:pPr lvl="1"/>
            <a:r>
              <a:rPr lang="en-US" dirty="0" smtClean="0"/>
              <a:t>aided by</a:t>
            </a:r>
            <a:r>
              <a:rPr lang="en-US" dirty="0"/>
              <a:t> </a:t>
            </a:r>
            <a:r>
              <a:rPr lang="en-US" dirty="0" smtClean="0"/>
              <a:t>favorable </a:t>
            </a:r>
            <a:r>
              <a:rPr lang="en-US" dirty="0"/>
              <a:t>environmental conditions</a:t>
            </a:r>
            <a:r>
              <a:rPr lang="en-US" dirty="0" smtClean="0"/>
              <a:t> developed a thriving </a:t>
            </a:r>
            <a:r>
              <a:rPr lang="en-US" dirty="0"/>
              <a:t>mixed economy</a:t>
            </a:r>
            <a:r>
              <a:rPr lang="en-US" dirty="0" smtClean="0"/>
              <a:t> of </a:t>
            </a:r>
            <a:r>
              <a:rPr lang="en-US" dirty="0"/>
              <a:t>agriculture and commerce</a:t>
            </a:r>
          </a:p>
          <a:p>
            <a:endParaRPr lang="en-US" dirty="0"/>
          </a:p>
        </p:txBody>
      </p:sp>
    </p:spTree>
    <p:extLst>
      <p:ext uri="{BB962C8B-B14F-4D97-AF65-F5344CB8AC3E}">
        <p14:creationId xmlns:p14="http://schemas.microsoft.com/office/powerpoint/2010/main" val="309282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unster 1540"/>
          <p:cNvPicPr>
            <a:picLocks noGrp="1" noChangeAspect="1"/>
          </p:cNvPicPr>
          <p:nvPr>
            <p:ph idx="1"/>
          </p:nvPr>
        </p:nvPicPr>
        <p:blipFill>
          <a:blip r:embed="rId2"/>
          <a:srcRect l="-22732" r="-22732"/>
          <a:stretch>
            <a:fillRect/>
          </a:stretch>
        </p:blipFill>
        <p:spPr>
          <a:xfrm>
            <a:off x="-381000" y="533400"/>
            <a:ext cx="10169372" cy="5592763"/>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Chesapeake and Middle Colonies</a:t>
            </a:r>
            <a:endParaRPr lang="en-US" dirty="0"/>
          </a:p>
        </p:txBody>
      </p:sp>
      <p:sp>
        <p:nvSpPr>
          <p:cNvPr id="3" name="Content Placeholder 2"/>
          <p:cNvSpPr>
            <a:spLocks noGrp="1"/>
          </p:cNvSpPr>
          <p:nvPr>
            <p:ph idx="1"/>
          </p:nvPr>
        </p:nvSpPr>
        <p:spPr/>
        <p:txBody>
          <a:bodyPr>
            <a:normAutofit/>
          </a:bodyPr>
          <a:lstStyle/>
          <a:p>
            <a:r>
              <a:rPr lang="en-US" dirty="0"/>
              <a:t>D</a:t>
            </a:r>
            <a:r>
              <a:rPr lang="en-US" dirty="0" smtClean="0"/>
              <a:t>emographically</a:t>
            </a:r>
            <a:r>
              <a:rPr lang="en-US" dirty="0"/>
              <a:t>, religiously, and ethnically </a:t>
            </a:r>
            <a:r>
              <a:rPr lang="en-US" dirty="0" smtClean="0"/>
              <a:t>diverse</a:t>
            </a:r>
          </a:p>
          <a:p>
            <a:r>
              <a:rPr lang="en-US" dirty="0" smtClean="0"/>
              <a:t>Middle Colonies supported a export economy </a:t>
            </a:r>
            <a:r>
              <a:rPr lang="en-US" dirty="0"/>
              <a:t>based on cereal</a:t>
            </a:r>
            <a:r>
              <a:rPr lang="en-US" dirty="0" smtClean="0"/>
              <a:t>  crops,</a:t>
            </a:r>
          </a:p>
          <a:p>
            <a:r>
              <a:rPr lang="en-US" dirty="0" smtClean="0"/>
              <a:t>Chesapeake </a:t>
            </a:r>
            <a:r>
              <a:rPr lang="en-US" dirty="0"/>
              <a:t>colonies and North Carolina relied</a:t>
            </a:r>
            <a:r>
              <a:rPr lang="en-US" dirty="0" smtClean="0"/>
              <a:t>  on </a:t>
            </a:r>
            <a:r>
              <a:rPr lang="en-US" dirty="0"/>
              <a:t>the cultivation of </a:t>
            </a:r>
            <a:r>
              <a:rPr lang="en-US" dirty="0" smtClean="0"/>
              <a:t>tobacco</a:t>
            </a:r>
          </a:p>
          <a:p>
            <a:r>
              <a:rPr lang="en-US" dirty="0" smtClean="0"/>
              <a:t>based </a:t>
            </a:r>
            <a:r>
              <a:rPr lang="en-US" dirty="0"/>
              <a:t>on</a:t>
            </a:r>
            <a:r>
              <a:rPr lang="en-US" dirty="0" smtClean="0"/>
              <a:t> white </a:t>
            </a:r>
            <a:r>
              <a:rPr lang="en-US" dirty="0"/>
              <a:t>indentured servants and African chattel</a:t>
            </a:r>
          </a:p>
          <a:p>
            <a:endParaRPr lang="en-US" dirty="0"/>
          </a:p>
        </p:txBody>
      </p:sp>
    </p:spTree>
    <p:extLst>
      <p:ext uri="{BB962C8B-B14F-4D97-AF65-F5344CB8AC3E}">
        <p14:creationId xmlns:p14="http://schemas.microsoft.com/office/powerpoint/2010/main" val="20457173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Southern Colonies</a:t>
            </a:r>
            <a:endParaRPr lang="en-US" dirty="0"/>
          </a:p>
        </p:txBody>
      </p:sp>
      <p:sp>
        <p:nvSpPr>
          <p:cNvPr id="3" name="Content Placeholder 2"/>
          <p:cNvSpPr>
            <a:spLocks noGrp="1"/>
          </p:cNvSpPr>
          <p:nvPr>
            <p:ph idx="1"/>
          </p:nvPr>
        </p:nvSpPr>
        <p:spPr/>
        <p:txBody>
          <a:bodyPr>
            <a:normAutofit/>
          </a:bodyPr>
          <a:lstStyle/>
          <a:p>
            <a:r>
              <a:rPr lang="en-US" dirty="0"/>
              <a:t>T</a:t>
            </a:r>
            <a:r>
              <a:rPr lang="en-US" dirty="0" smtClean="0"/>
              <a:t>ook </a:t>
            </a:r>
            <a:r>
              <a:rPr lang="en-US" dirty="0"/>
              <a:t>advantage of long growing seasons</a:t>
            </a:r>
            <a:r>
              <a:rPr lang="en-US" dirty="0" smtClean="0"/>
              <a:t> by </a:t>
            </a:r>
            <a:r>
              <a:rPr lang="en-US" dirty="0"/>
              <a:t>using slave labor to develop economies based on staple </a:t>
            </a:r>
            <a:r>
              <a:rPr lang="en-US" dirty="0" smtClean="0"/>
              <a:t>crops</a:t>
            </a:r>
          </a:p>
          <a:p>
            <a:r>
              <a:rPr lang="en-US" dirty="0"/>
              <a:t>I</a:t>
            </a:r>
            <a:r>
              <a:rPr lang="en-US" dirty="0" smtClean="0"/>
              <a:t>n </a:t>
            </a:r>
            <a:r>
              <a:rPr lang="en-US" dirty="0"/>
              <a:t>some cases, enslaved Africans constituted the majority of the</a:t>
            </a:r>
            <a:r>
              <a:rPr lang="en-US" dirty="0" smtClean="0"/>
              <a:t> population</a:t>
            </a:r>
            <a:endParaRPr lang="en-US" dirty="0"/>
          </a:p>
          <a:p>
            <a:endParaRPr lang="en-US" dirty="0"/>
          </a:p>
        </p:txBody>
      </p:sp>
    </p:spTree>
    <p:extLst>
      <p:ext uri="{BB962C8B-B14F-4D97-AF65-F5344CB8AC3E}">
        <p14:creationId xmlns:p14="http://schemas.microsoft.com/office/powerpoint/2010/main" val="26076020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Chesapeake </a:t>
            </a:r>
            <a:endParaRPr lang="en-US" dirty="0"/>
          </a:p>
        </p:txBody>
      </p:sp>
      <p:sp>
        <p:nvSpPr>
          <p:cNvPr id="3" name="Content Placeholder 2"/>
          <p:cNvSpPr>
            <a:spLocks noGrp="1"/>
          </p:cNvSpPr>
          <p:nvPr>
            <p:ph idx="1"/>
          </p:nvPr>
        </p:nvSpPr>
        <p:spPr/>
        <p:txBody>
          <a:bodyPr>
            <a:noAutofit/>
          </a:bodyPr>
          <a:lstStyle/>
          <a:p>
            <a:pPr>
              <a:spcBef>
                <a:spcPct val="50000"/>
              </a:spcBef>
            </a:pPr>
            <a:r>
              <a:rPr lang="en-US" sz="2000" dirty="0" smtClean="0">
                <a:solidFill>
                  <a:srgbClr val="003DB8"/>
                </a:solidFill>
                <a:effectLst>
                  <a:outerShdw blurRad="38100" dist="38100" dir="2700000" algn="tl">
                    <a:srgbClr val="DDDDDD"/>
                  </a:outerShdw>
                </a:effectLst>
              </a:rPr>
              <a:t>The Charter of the Virginia Company:</a:t>
            </a:r>
          </a:p>
          <a:p>
            <a:pPr marL="808038" lvl="1" indent="-342900">
              <a:spcBef>
                <a:spcPct val="50000"/>
              </a:spcBef>
              <a:buClr>
                <a:srgbClr val="C82600"/>
              </a:buClr>
              <a:buFont typeface="Wingdings" charset="2"/>
              <a:buChar char="§"/>
            </a:pPr>
            <a:r>
              <a:rPr lang="en-US" sz="2000" dirty="0" smtClean="0">
                <a:effectLst>
                  <a:outerShdw blurRad="38100" dist="38100" dir="2700000" algn="tl">
                    <a:srgbClr val="DDDDDD"/>
                  </a:outerShdw>
                </a:effectLst>
              </a:rPr>
              <a:t>Guaranteed to </a:t>
            </a:r>
            <a:br>
              <a:rPr lang="en-US" sz="2000" dirty="0" smtClean="0">
                <a:effectLst>
                  <a:outerShdw blurRad="38100" dist="38100" dir="2700000" algn="tl">
                    <a:srgbClr val="DDDDDD"/>
                  </a:outerShdw>
                </a:effectLst>
              </a:rPr>
            </a:br>
            <a:r>
              <a:rPr lang="en-US" sz="2000" dirty="0" smtClean="0">
                <a:effectLst>
                  <a:outerShdw blurRad="38100" dist="38100" dir="2700000" algn="tl">
                    <a:srgbClr val="DDDDDD"/>
                  </a:outerShdw>
                </a:effectLst>
              </a:rPr>
              <a:t>colonists the same </a:t>
            </a:r>
            <a:br>
              <a:rPr lang="en-US" sz="2000" dirty="0" smtClean="0">
                <a:effectLst>
                  <a:outerShdw blurRad="38100" dist="38100" dir="2700000" algn="tl">
                    <a:srgbClr val="DDDDDD"/>
                  </a:outerShdw>
                </a:effectLst>
              </a:rPr>
            </a:br>
            <a:r>
              <a:rPr lang="en-US" sz="2000" dirty="0" smtClean="0">
                <a:effectLst>
                  <a:outerShdw blurRad="38100" dist="38100" dir="2700000" algn="tl">
                    <a:srgbClr val="DDDDDD"/>
                  </a:outerShdw>
                </a:effectLst>
              </a:rPr>
              <a:t>rights as Englishmen </a:t>
            </a:r>
            <a:br>
              <a:rPr lang="en-US" sz="2000" dirty="0" smtClean="0">
                <a:effectLst>
                  <a:outerShdw blurRad="38100" dist="38100" dir="2700000" algn="tl">
                    <a:srgbClr val="DDDDDD"/>
                  </a:outerShdw>
                </a:effectLst>
              </a:rPr>
            </a:br>
            <a:r>
              <a:rPr lang="en-US" sz="2000" dirty="0" smtClean="0">
                <a:effectLst>
                  <a:outerShdw blurRad="38100" dist="38100" dir="2700000" algn="tl">
                    <a:srgbClr val="DDDDDD"/>
                  </a:outerShdw>
                </a:effectLst>
              </a:rPr>
              <a:t>as if they had stayed </a:t>
            </a:r>
            <a:br>
              <a:rPr lang="en-US" sz="2000" dirty="0" smtClean="0">
                <a:effectLst>
                  <a:outerShdw blurRad="38100" dist="38100" dir="2700000" algn="tl">
                    <a:srgbClr val="DDDDDD"/>
                  </a:outerShdw>
                </a:effectLst>
              </a:rPr>
            </a:br>
            <a:r>
              <a:rPr lang="en-US" sz="2000" dirty="0" smtClean="0">
                <a:effectLst>
                  <a:outerShdw blurRad="38100" dist="38100" dir="2700000" algn="tl">
                    <a:srgbClr val="DDDDDD"/>
                  </a:outerShdw>
                </a:effectLst>
              </a:rPr>
              <a:t>in England.</a:t>
            </a:r>
          </a:p>
          <a:p>
            <a:pPr marL="808038" lvl="1" indent="-342900">
              <a:spcBef>
                <a:spcPct val="50000"/>
              </a:spcBef>
              <a:buClr>
                <a:srgbClr val="C82600"/>
              </a:buClr>
              <a:buFont typeface="Wingdings" charset="2"/>
              <a:buChar char="§"/>
            </a:pPr>
            <a:r>
              <a:rPr lang="en-US" sz="2000" dirty="0" smtClean="0">
                <a:effectLst>
                  <a:outerShdw blurRad="38100" dist="38100" dir="2700000" algn="tl">
                    <a:srgbClr val="DDDDDD"/>
                  </a:outerShdw>
                </a:effectLst>
              </a:rPr>
              <a:t>This provision was </a:t>
            </a:r>
            <a:br>
              <a:rPr lang="en-US" sz="2000" dirty="0" smtClean="0">
                <a:effectLst>
                  <a:outerShdw blurRad="38100" dist="38100" dir="2700000" algn="tl">
                    <a:srgbClr val="DDDDDD"/>
                  </a:outerShdw>
                </a:effectLst>
              </a:rPr>
            </a:br>
            <a:r>
              <a:rPr lang="en-US" sz="2000" dirty="0" smtClean="0">
                <a:effectLst>
                  <a:outerShdw blurRad="38100" dist="38100" dir="2700000" algn="tl">
                    <a:srgbClr val="DDDDDD"/>
                  </a:outerShdw>
                </a:effectLst>
              </a:rPr>
              <a:t>incorporated into </a:t>
            </a:r>
            <a:br>
              <a:rPr lang="en-US" sz="2000" dirty="0" smtClean="0">
                <a:effectLst>
                  <a:outerShdw blurRad="38100" dist="38100" dir="2700000" algn="tl">
                    <a:srgbClr val="DDDDDD"/>
                  </a:outerShdw>
                </a:effectLst>
              </a:rPr>
            </a:br>
            <a:r>
              <a:rPr lang="en-US" sz="2000" dirty="0" smtClean="0">
                <a:effectLst>
                  <a:outerShdw blurRad="38100" dist="38100" dir="2700000" algn="tl">
                    <a:srgbClr val="DDDDDD"/>
                  </a:outerShdw>
                </a:effectLst>
              </a:rPr>
              <a:t>future colonists’ </a:t>
            </a:r>
            <a:br>
              <a:rPr lang="en-US" sz="2000" dirty="0" smtClean="0">
                <a:effectLst>
                  <a:outerShdw blurRad="38100" dist="38100" dir="2700000" algn="tl">
                    <a:srgbClr val="DDDDDD"/>
                  </a:outerShdw>
                </a:effectLst>
              </a:rPr>
            </a:br>
            <a:r>
              <a:rPr lang="en-US" sz="2000" dirty="0" smtClean="0">
                <a:effectLst>
                  <a:outerShdw blurRad="38100" dist="38100" dir="2700000" algn="tl">
                    <a:srgbClr val="DDDDDD"/>
                  </a:outerShdw>
                </a:effectLst>
              </a:rPr>
              <a:t>documents.</a:t>
            </a:r>
          </a:p>
          <a:p>
            <a:pPr marL="808038" lvl="1" indent="-342900">
              <a:spcBef>
                <a:spcPct val="50000"/>
              </a:spcBef>
              <a:buClr>
                <a:srgbClr val="C82600"/>
              </a:buClr>
              <a:buFont typeface="Wingdings" charset="2"/>
              <a:buChar char="§"/>
            </a:pPr>
            <a:r>
              <a:rPr lang="en-US" sz="2000" dirty="0" smtClean="0">
                <a:effectLst>
                  <a:outerShdw blurRad="38100" dist="38100" dir="2700000" algn="tl">
                    <a:srgbClr val="DDDDDD"/>
                  </a:outerShdw>
                </a:effectLst>
              </a:rPr>
              <a:t>Colonists felt that, even in the Americas, they had the rights of Englishmen</a:t>
            </a:r>
            <a:endParaRPr lang="en-US" sz="2000" dirty="0"/>
          </a:p>
        </p:txBody>
      </p:sp>
      <p:pic>
        <p:nvPicPr>
          <p:cNvPr id="4" name="Picture 3" descr="Handbill of VA Company-1609"/>
          <p:cNvPicPr>
            <a:picLocks noChangeAspect="1" noChangeArrowheads="1"/>
          </p:cNvPicPr>
          <p:nvPr/>
        </p:nvPicPr>
        <p:blipFill>
          <a:blip r:embed="rId2">
            <a:lum bright="-12000" contrast="18000"/>
          </a:blip>
          <a:srcRect l="22858" r="22540"/>
          <a:stretch>
            <a:fillRect/>
          </a:stretch>
        </p:blipFill>
        <p:spPr bwMode="auto">
          <a:xfrm>
            <a:off x="5791200" y="2133600"/>
            <a:ext cx="2286000" cy="2990850"/>
          </a:xfrm>
          <a:prstGeom prst="rect">
            <a:avLst/>
          </a:prstGeom>
          <a:noFill/>
          <a:ln w="9525">
            <a:solidFill>
              <a:schemeClr val="tx2"/>
            </a:solidFill>
            <a:miter lim="800000"/>
            <a:headEnd/>
            <a:tailEnd/>
          </a:ln>
        </p:spPr>
      </p:pic>
    </p:spTree>
    <p:extLst>
      <p:ext uri="{BB962C8B-B14F-4D97-AF65-F5344CB8AC3E}">
        <p14:creationId xmlns:p14="http://schemas.microsoft.com/office/powerpoint/2010/main" val="18404268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a:t>
            </a:r>
            <a:endParaRPr lang="en-US" dirty="0"/>
          </a:p>
        </p:txBody>
      </p:sp>
      <p:sp>
        <p:nvSpPr>
          <p:cNvPr id="3" name="Content Placeholder 2"/>
          <p:cNvSpPr>
            <a:spLocks noGrp="1"/>
          </p:cNvSpPr>
          <p:nvPr>
            <p:ph idx="1"/>
          </p:nvPr>
        </p:nvSpPr>
        <p:spPr/>
        <p:txBody>
          <a:bodyPr/>
          <a:lstStyle/>
          <a:p>
            <a:r>
              <a:rPr lang="en-US" dirty="0" smtClean="0"/>
              <a:t>Funded by a </a:t>
            </a:r>
            <a:r>
              <a:rPr lang="en-US" i="1" dirty="0" smtClean="0"/>
              <a:t>joint stock </a:t>
            </a:r>
            <a:endParaRPr lang="en-US" dirty="0" smtClean="0"/>
          </a:p>
          <a:p>
            <a:r>
              <a:rPr lang="en-US" dirty="0" smtClean="0"/>
              <a:t>Colonists were literally ruled by the Virginia Company</a:t>
            </a:r>
          </a:p>
          <a:p>
            <a:r>
              <a:rPr lang="en-US" dirty="0" smtClean="0"/>
              <a:t>“Work or Starve”</a:t>
            </a:r>
          </a:p>
          <a:p>
            <a:r>
              <a:rPr lang="en-US" dirty="0" smtClean="0"/>
              <a:t>Whipping, branding, death penalty</a:t>
            </a:r>
          </a:p>
          <a:p>
            <a:r>
              <a:rPr lang="en-US" dirty="0" smtClean="0"/>
              <a:t>The rich generally paid fines</a:t>
            </a:r>
          </a:p>
          <a:p>
            <a:endParaRPr lang="en-US" dirty="0"/>
          </a:p>
        </p:txBody>
      </p:sp>
      <p:pic>
        <p:nvPicPr>
          <p:cNvPr id="4" name="Picture 3"/>
          <p:cNvPicPr>
            <a:picLocks noChangeAspect="1"/>
          </p:cNvPicPr>
          <p:nvPr/>
        </p:nvPicPr>
        <p:blipFill>
          <a:blip r:embed="rId2"/>
          <a:stretch>
            <a:fillRect/>
          </a:stretch>
        </p:blipFill>
        <p:spPr>
          <a:xfrm>
            <a:off x="6431075" y="2857500"/>
            <a:ext cx="2701636" cy="3467100"/>
          </a:xfrm>
          <a:prstGeom prst="rect">
            <a:avLst/>
          </a:prstGeom>
        </p:spPr>
      </p:pic>
    </p:spTree>
    <p:extLst>
      <p:ext uri="{BB962C8B-B14F-4D97-AF65-F5344CB8AC3E}">
        <p14:creationId xmlns:p14="http://schemas.microsoft.com/office/powerpoint/2010/main" val="21667445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Jamestown Settlement</a:t>
            </a:r>
            <a:endParaRPr lang="en-US" dirty="0"/>
          </a:p>
        </p:txBody>
      </p:sp>
      <p:sp>
        <p:nvSpPr>
          <p:cNvPr id="3" name="Content Placeholder 2"/>
          <p:cNvSpPr>
            <a:spLocks noGrp="1"/>
          </p:cNvSpPr>
          <p:nvPr>
            <p:ph idx="1"/>
          </p:nvPr>
        </p:nvSpPr>
        <p:spPr/>
        <p:txBody>
          <a:bodyPr/>
          <a:lstStyle/>
          <a:p>
            <a:endParaRPr lang="en-US"/>
          </a:p>
        </p:txBody>
      </p:sp>
      <p:pic>
        <p:nvPicPr>
          <p:cNvPr id="4" name="Picture 3" descr="Jamestown"/>
          <p:cNvPicPr>
            <a:picLocks noChangeAspect="1" noChangeArrowheads="1"/>
          </p:cNvPicPr>
          <p:nvPr/>
        </p:nvPicPr>
        <p:blipFill>
          <a:blip r:embed="rId2">
            <a:lum bright="-6000" contrast="6000"/>
          </a:blip>
          <a:srcRect l="2499" t="2499" r="2812"/>
          <a:stretch>
            <a:fillRect/>
          </a:stretch>
        </p:blipFill>
        <p:spPr bwMode="auto">
          <a:xfrm>
            <a:off x="1905000" y="1981200"/>
            <a:ext cx="5603641" cy="4327524"/>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8411285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Starving Times</a:t>
            </a:r>
            <a:endParaRPr lang="en-US" dirty="0"/>
          </a:p>
        </p:txBody>
      </p:sp>
      <p:sp>
        <p:nvSpPr>
          <p:cNvPr id="3" name="Content Placeholder 2"/>
          <p:cNvSpPr>
            <a:spLocks noGrp="1"/>
          </p:cNvSpPr>
          <p:nvPr>
            <p:ph idx="1"/>
          </p:nvPr>
        </p:nvSpPr>
        <p:spPr/>
        <p:txBody>
          <a:bodyPr>
            <a:normAutofit/>
          </a:bodyPr>
          <a:lstStyle/>
          <a:p>
            <a:r>
              <a:rPr lang="en-US" dirty="0" smtClean="0"/>
              <a:t>John Smith Jamestown is “a </a:t>
            </a:r>
            <a:r>
              <a:rPr lang="en-US" dirty="0" err="1" smtClean="0"/>
              <a:t>miserie</a:t>
            </a:r>
            <a:r>
              <a:rPr lang="en-US" dirty="0" smtClean="0"/>
              <a:t>, a </a:t>
            </a:r>
            <a:r>
              <a:rPr lang="en-US" dirty="0" err="1" smtClean="0"/>
              <a:t>ruine</a:t>
            </a:r>
            <a:r>
              <a:rPr lang="en-US" dirty="0" smtClean="0"/>
              <a:t>, a hell” </a:t>
            </a:r>
          </a:p>
          <a:p>
            <a:r>
              <a:rPr lang="en-US" dirty="0" smtClean="0"/>
              <a:t>Population drops from 104 to 38 1607-1608</a:t>
            </a:r>
          </a:p>
          <a:p>
            <a:r>
              <a:rPr lang="en-US" dirty="0" smtClean="0"/>
              <a:t>300 more arrive in 1609, by 1610 60 remain</a:t>
            </a:r>
          </a:p>
          <a:p>
            <a:r>
              <a:rPr lang="en-US" dirty="0" smtClean="0"/>
              <a:t>Over 7,000 migrants arrive between 1607-1625 but the population is only 1,200 in 1624</a:t>
            </a:r>
            <a:endParaRPr lang="en-US" dirty="0"/>
          </a:p>
        </p:txBody>
      </p:sp>
    </p:spTree>
    <p:extLst>
      <p:ext uri="{BB962C8B-B14F-4D97-AF65-F5344CB8AC3E}">
        <p14:creationId xmlns:p14="http://schemas.microsoft.com/office/powerpoint/2010/main" val="36134084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Tobacco</a:t>
            </a:r>
            <a:endParaRPr lang="fr-FR" dirty="0"/>
          </a:p>
        </p:txBody>
      </p:sp>
      <p:sp>
        <p:nvSpPr>
          <p:cNvPr id="3" name="Content Placeholder 2"/>
          <p:cNvSpPr>
            <a:spLocks noGrp="1"/>
          </p:cNvSpPr>
          <p:nvPr>
            <p:ph idx="1"/>
          </p:nvPr>
        </p:nvSpPr>
        <p:spPr/>
        <p:txBody>
          <a:bodyPr/>
          <a:lstStyle/>
          <a:p>
            <a:r>
              <a:rPr lang="en-US" dirty="0" smtClean="0"/>
              <a:t>Economy shits to the production of Tobacco as an export</a:t>
            </a:r>
          </a:p>
          <a:p>
            <a:r>
              <a:rPr lang="en-US" dirty="0" smtClean="0"/>
              <a:t>1616                 1,250 pounds</a:t>
            </a:r>
            <a:br>
              <a:rPr lang="en-US" dirty="0" smtClean="0"/>
            </a:br>
            <a:r>
              <a:rPr lang="en-US" dirty="0" smtClean="0"/>
              <a:t>1634             500,000 pounds</a:t>
            </a:r>
            <a:br>
              <a:rPr lang="en-US" dirty="0" smtClean="0"/>
            </a:br>
            <a:r>
              <a:rPr lang="en-US" dirty="0" smtClean="0"/>
              <a:t>1669        15,000,000 pounds</a:t>
            </a:r>
            <a:br>
              <a:rPr lang="en-US" dirty="0" smtClean="0"/>
            </a:br>
            <a:r>
              <a:rPr lang="en-US" dirty="0" smtClean="0"/>
              <a:t>1700        28,000,000 pounds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667000"/>
            <a:ext cx="2900681" cy="395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10016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Indentured Servitude</a:t>
            </a:r>
            <a:endParaRPr lang="en-US" dirty="0"/>
          </a:p>
        </p:txBody>
      </p:sp>
      <p:sp>
        <p:nvSpPr>
          <p:cNvPr id="3" name="Content Placeholder 2"/>
          <p:cNvSpPr>
            <a:spLocks noGrp="1"/>
          </p:cNvSpPr>
          <p:nvPr>
            <p:ph idx="1"/>
          </p:nvPr>
        </p:nvSpPr>
        <p:spPr/>
        <p:txBody>
          <a:bodyPr>
            <a:normAutofit fontScale="77500" lnSpcReduction="20000"/>
          </a:bodyPr>
          <a:lstStyle/>
          <a:p>
            <a:pPr marL="288925" indent="-288925">
              <a:spcBef>
                <a:spcPct val="50000"/>
              </a:spcBef>
            </a:pPr>
            <a:r>
              <a:rPr lang="en-US" sz="2811" dirty="0" err="1" smtClean="0">
                <a:solidFill>
                  <a:srgbClr val="000000"/>
                </a:solidFill>
                <a:effectLst>
                  <a:outerShdw blurRad="38100" dist="38100" dir="2700000" algn="tl">
                    <a:srgbClr val="DDDDDD"/>
                  </a:outerShdw>
                </a:effectLst>
                <a:latin typeface="Constantia (Body)"/>
                <a:cs typeface="Constantia (Body)"/>
              </a:rPr>
              <a:t>Headright</a:t>
            </a:r>
            <a:r>
              <a:rPr lang="en-US" sz="2811" dirty="0" smtClean="0">
                <a:solidFill>
                  <a:srgbClr val="000000"/>
                </a:solidFill>
                <a:effectLst>
                  <a:outerShdw blurRad="38100" dist="38100" dir="2700000" algn="tl">
                    <a:srgbClr val="DDDDDD"/>
                  </a:outerShdw>
                </a:effectLst>
                <a:latin typeface="Constantia (Body)"/>
                <a:cs typeface="Constantia (Body)"/>
              </a:rPr>
              <a:t> System:</a:t>
            </a:r>
          </a:p>
          <a:p>
            <a:pPr marL="808038" lvl="1" indent="-342900">
              <a:spcBef>
                <a:spcPct val="50000"/>
              </a:spcBef>
              <a:buClr>
                <a:srgbClr val="C82600"/>
              </a:buClr>
              <a:buFont typeface="Wingdings" charset="2"/>
              <a:buChar char="§"/>
            </a:pPr>
            <a:r>
              <a:rPr lang="en-US" sz="2811" dirty="0" smtClean="0">
                <a:solidFill>
                  <a:srgbClr val="000000"/>
                </a:solidFill>
                <a:effectLst>
                  <a:outerShdw blurRad="38100" dist="38100" dir="2700000" algn="tl">
                    <a:srgbClr val="DDDDDD"/>
                  </a:outerShdw>
                </a:effectLst>
                <a:latin typeface="Constantia (Body)"/>
                <a:cs typeface="Constantia (Body)"/>
              </a:rPr>
              <a:t>Each Virginian got 50 acres for each person whose passage they paid.</a:t>
            </a:r>
          </a:p>
          <a:p>
            <a:pPr marL="288925" indent="-288925">
              <a:spcBef>
                <a:spcPct val="50000"/>
              </a:spcBef>
            </a:pPr>
            <a:r>
              <a:rPr lang="en-US" sz="2811" dirty="0" smtClean="0">
                <a:solidFill>
                  <a:srgbClr val="000000"/>
                </a:solidFill>
                <a:effectLst>
                  <a:outerShdw blurRad="38100" dist="38100" dir="2700000" algn="tl">
                    <a:srgbClr val="DDDDDD"/>
                  </a:outerShdw>
                </a:effectLst>
                <a:latin typeface="Constantia (Body)"/>
                <a:cs typeface="Constantia (Body)"/>
              </a:rPr>
              <a:t>Indenture Contract:</a:t>
            </a:r>
          </a:p>
          <a:p>
            <a:pPr marL="808038" lvl="1" indent="-342900">
              <a:spcBef>
                <a:spcPct val="50000"/>
              </a:spcBef>
              <a:buClr>
                <a:srgbClr val="C82600"/>
              </a:buClr>
              <a:buFont typeface="Wingdings" charset="2"/>
              <a:buChar char="§"/>
            </a:pPr>
            <a:r>
              <a:rPr lang="en-US" sz="2811" dirty="0" smtClean="0">
                <a:solidFill>
                  <a:srgbClr val="000000"/>
                </a:solidFill>
                <a:effectLst>
                  <a:outerShdw blurRad="38100" dist="38100" dir="2700000" algn="tl">
                    <a:srgbClr val="DDDDDD"/>
                  </a:outerShdw>
                </a:effectLst>
                <a:latin typeface="Constantia (Body)"/>
                <a:cs typeface="Constantia (Body)"/>
              </a:rPr>
              <a:t>5-7 years.</a:t>
            </a:r>
          </a:p>
          <a:p>
            <a:pPr marL="808038" lvl="1" indent="-342900">
              <a:spcBef>
                <a:spcPct val="50000"/>
              </a:spcBef>
              <a:buClr>
                <a:srgbClr val="C82600"/>
              </a:buClr>
              <a:buFont typeface="Wingdings" charset="2"/>
              <a:buChar char="§"/>
            </a:pPr>
            <a:r>
              <a:rPr lang="en-US" sz="2811" dirty="0" smtClean="0">
                <a:solidFill>
                  <a:srgbClr val="000000"/>
                </a:solidFill>
                <a:effectLst>
                  <a:outerShdw blurRad="38100" dist="38100" dir="2700000" algn="tl">
                    <a:srgbClr val="DDDDDD"/>
                  </a:outerShdw>
                </a:effectLst>
                <a:latin typeface="Constantia (Body)"/>
                <a:cs typeface="Constantia (Body)"/>
              </a:rPr>
              <a:t>Promised “freedom dues” [land, £]</a:t>
            </a:r>
          </a:p>
          <a:p>
            <a:pPr marL="808038" lvl="1" indent="-342900">
              <a:spcBef>
                <a:spcPct val="50000"/>
              </a:spcBef>
              <a:buClr>
                <a:srgbClr val="C82600"/>
              </a:buClr>
              <a:buFont typeface="Wingdings" charset="2"/>
              <a:buChar char="§"/>
            </a:pPr>
            <a:r>
              <a:rPr lang="en-US" sz="2811" dirty="0" smtClean="0">
                <a:solidFill>
                  <a:srgbClr val="000000"/>
                </a:solidFill>
                <a:effectLst>
                  <a:outerShdw blurRad="38100" dist="38100" dir="2700000" algn="tl">
                    <a:srgbClr val="DDDDDD"/>
                  </a:outerShdw>
                </a:effectLst>
                <a:latin typeface="Constantia (Body)"/>
                <a:cs typeface="Constantia (Body)"/>
              </a:rPr>
              <a:t>Forbidden to marry.</a:t>
            </a:r>
          </a:p>
          <a:p>
            <a:pPr marL="808038" lvl="1" indent="-342900">
              <a:spcBef>
                <a:spcPct val="50000"/>
              </a:spcBef>
              <a:buClr>
                <a:srgbClr val="C82600"/>
              </a:buClr>
              <a:buFont typeface="Wingdings" charset="2"/>
              <a:buChar char="§"/>
            </a:pPr>
            <a:r>
              <a:rPr lang="en-US" sz="2811" dirty="0" smtClean="0">
                <a:solidFill>
                  <a:srgbClr val="000000"/>
                </a:solidFill>
                <a:effectLst>
                  <a:outerShdw blurRad="38100" dist="38100" dir="2700000" algn="tl">
                    <a:srgbClr val="DDDDDD"/>
                  </a:outerShdw>
                </a:effectLst>
                <a:latin typeface="Constantia (Body)"/>
                <a:cs typeface="Constantia (Body)"/>
              </a:rPr>
              <a:t>1610-1614:  only 1 in 10 outlived their indentured contracts!</a:t>
            </a:r>
          </a:p>
          <a:p>
            <a:pPr marL="808038" lvl="1" indent="-342900">
              <a:spcBef>
                <a:spcPct val="50000"/>
              </a:spcBef>
              <a:buClr>
                <a:srgbClr val="C82600"/>
              </a:buClr>
              <a:buFont typeface="Wingdings" charset="2"/>
              <a:buChar char="§"/>
            </a:pPr>
            <a:r>
              <a:rPr lang="en-US" sz="2811" dirty="0" smtClean="0">
                <a:solidFill>
                  <a:srgbClr val="000000"/>
                </a:solidFill>
                <a:effectLst>
                  <a:outerShdw blurRad="38100" dist="38100" dir="2700000" algn="tl">
                    <a:srgbClr val="DDDDDD"/>
                  </a:outerShdw>
                </a:effectLst>
                <a:latin typeface="Constantia (Body)"/>
                <a:cs typeface="Constantia (Body)"/>
              </a:rPr>
              <a:t>75-85% of those who migrated to VA and MD in 17</a:t>
            </a:r>
            <a:r>
              <a:rPr lang="en-US" sz="2811" baseline="30000" dirty="0" smtClean="0">
                <a:solidFill>
                  <a:srgbClr val="000000"/>
                </a:solidFill>
                <a:effectLst>
                  <a:outerShdw blurRad="38100" dist="38100" dir="2700000" algn="tl">
                    <a:srgbClr val="DDDDDD"/>
                  </a:outerShdw>
                </a:effectLst>
                <a:latin typeface="Constantia (Body)"/>
                <a:cs typeface="Constantia (Body)"/>
              </a:rPr>
              <a:t>th</a:t>
            </a:r>
            <a:r>
              <a:rPr lang="en-US" sz="2811" dirty="0" smtClean="0">
                <a:solidFill>
                  <a:srgbClr val="000000"/>
                </a:solidFill>
                <a:effectLst>
                  <a:outerShdw blurRad="38100" dist="38100" dir="2700000" algn="tl">
                    <a:srgbClr val="DDDDDD"/>
                  </a:outerShdw>
                </a:effectLst>
                <a:latin typeface="Constantia (Body)"/>
                <a:cs typeface="Constantia (Body)"/>
              </a:rPr>
              <a:t> century are indentured servants</a:t>
            </a:r>
          </a:p>
          <a:p>
            <a:endParaRPr lang="en-US" dirty="0"/>
          </a:p>
        </p:txBody>
      </p:sp>
    </p:spTree>
    <p:extLst>
      <p:ext uri="{BB962C8B-B14F-4D97-AF65-F5344CB8AC3E}">
        <p14:creationId xmlns:p14="http://schemas.microsoft.com/office/powerpoint/2010/main" val="13341830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Chesapeake Demographics</a:t>
            </a:r>
            <a:endParaRPr lang="en-US" dirty="0"/>
          </a:p>
        </p:txBody>
      </p:sp>
      <p:sp>
        <p:nvSpPr>
          <p:cNvPr id="3" name="Content Placeholder 2"/>
          <p:cNvSpPr>
            <a:spLocks noGrp="1"/>
          </p:cNvSpPr>
          <p:nvPr>
            <p:ph idx="1"/>
          </p:nvPr>
        </p:nvSpPr>
        <p:spPr/>
        <p:txBody>
          <a:bodyPr/>
          <a:lstStyle/>
          <a:p>
            <a:r>
              <a:rPr lang="en-US" dirty="0"/>
              <a:t>120,000 immigrants (</a:t>
            </a:r>
            <a:r>
              <a:rPr lang="en-US" dirty="0" smtClean="0"/>
              <a:t>1607-1700)</a:t>
            </a:r>
          </a:p>
          <a:p>
            <a:r>
              <a:rPr lang="en-US" dirty="0" smtClean="0"/>
              <a:t>70~85 </a:t>
            </a:r>
            <a:r>
              <a:rPr lang="en-US" dirty="0"/>
              <a:t>percent indentured servants; 15~30 percent free </a:t>
            </a:r>
            <a:r>
              <a:rPr lang="en-US" dirty="0" smtClean="0"/>
              <a:t>persons</a:t>
            </a:r>
          </a:p>
          <a:p>
            <a:r>
              <a:rPr lang="en-US" dirty="0" smtClean="0"/>
              <a:t>sex </a:t>
            </a:r>
            <a:r>
              <a:rPr lang="en-US" dirty="0"/>
              <a:t>ratios:    servants: 6 men to 1 woman</a:t>
            </a:r>
            <a:br>
              <a:rPr lang="en-US" dirty="0"/>
            </a:br>
            <a:r>
              <a:rPr lang="en-US" dirty="0"/>
              <a:t>                   free persons: 2.4 men to 1 </a:t>
            </a:r>
            <a:r>
              <a:rPr lang="en-US" dirty="0" smtClean="0"/>
              <a:t>woman</a:t>
            </a:r>
          </a:p>
          <a:p>
            <a:r>
              <a:rPr lang="en-US" dirty="0" smtClean="0"/>
              <a:t>1607-1625</a:t>
            </a:r>
            <a:r>
              <a:rPr lang="en-US" dirty="0"/>
              <a:t>: death rate of 4 out of 5 or 80</a:t>
            </a:r>
            <a:r>
              <a:rPr lang="en-US" dirty="0" smtClean="0"/>
              <a:t>%</a:t>
            </a:r>
          </a:p>
          <a:p>
            <a:r>
              <a:rPr lang="en-US" dirty="0"/>
              <a:t>Population: 8,000 in 1640</a:t>
            </a:r>
            <a:br>
              <a:rPr lang="en-US" dirty="0"/>
            </a:br>
            <a:r>
              <a:rPr lang="en-US" dirty="0"/>
              <a:t>               25,000 in 1660</a:t>
            </a:r>
            <a:br>
              <a:rPr lang="en-US" dirty="0"/>
            </a:br>
            <a:r>
              <a:rPr lang="en-US" dirty="0"/>
              <a:t>               62,800 in 1700 </a:t>
            </a:r>
            <a:br>
              <a:rPr lang="en-US" dirty="0"/>
            </a:br>
            <a:endParaRPr lang="en-US" dirty="0"/>
          </a:p>
        </p:txBody>
      </p:sp>
    </p:spTree>
    <p:extLst>
      <p:ext uri="{BB962C8B-B14F-4D97-AF65-F5344CB8AC3E}">
        <p14:creationId xmlns:p14="http://schemas.microsoft.com/office/powerpoint/2010/main" val="23747679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 of Burgesses: 1619</a:t>
            </a:r>
            <a:endParaRPr lang="en-US" dirty="0"/>
          </a:p>
        </p:txBody>
      </p:sp>
      <p:sp>
        <p:nvSpPr>
          <p:cNvPr id="3" name="Content Placeholder 2"/>
          <p:cNvSpPr>
            <a:spLocks noGrp="1"/>
          </p:cNvSpPr>
          <p:nvPr>
            <p:ph idx="1"/>
          </p:nvPr>
        </p:nvSpPr>
        <p:spPr/>
        <p:txBody>
          <a:bodyPr>
            <a:normAutofit fontScale="77500" lnSpcReduction="20000"/>
          </a:bodyPr>
          <a:lstStyle/>
          <a:p>
            <a:pPr marL="579438" indent="-579438">
              <a:spcBef>
                <a:spcPct val="50000"/>
              </a:spcBef>
            </a:pPr>
            <a:r>
              <a:rPr lang="en-US" sz="2811" dirty="0" smtClean="0">
                <a:solidFill>
                  <a:srgbClr val="000000"/>
                </a:solidFill>
                <a:effectLst>
                  <a:outerShdw blurRad="38100" dist="38100" dir="2700000" algn="tl">
                    <a:srgbClr val="DDDDDD"/>
                  </a:outerShdw>
                </a:effectLst>
              </a:rPr>
              <a:t>The House of Burgesses established in 1619 &amp; began to assume the role of the House of Commons in England</a:t>
            </a:r>
            <a:endParaRPr lang="en-US" sz="2811" dirty="0" smtClean="0">
              <a:solidFill>
                <a:srgbClr val="000000"/>
              </a:solidFill>
              <a:effectLst>
                <a:outerShdw blurRad="38100" dist="38100" dir="2700000" algn="tl">
                  <a:srgbClr val="DDDDDD"/>
                </a:outerShdw>
              </a:effectLst>
              <a:sym typeface="Wingdings" charset="2"/>
            </a:endParaRPr>
          </a:p>
          <a:p>
            <a:pPr marL="1143000" lvl="1" indent="-288925">
              <a:spcBef>
                <a:spcPct val="50000"/>
              </a:spcBef>
              <a:buClr>
                <a:srgbClr val="C82600"/>
              </a:buClr>
              <a:buFont typeface="Wingdings" charset="2"/>
              <a:buChar char="§"/>
            </a:pPr>
            <a:r>
              <a:rPr lang="en-US" sz="2811" dirty="0" smtClean="0">
                <a:solidFill>
                  <a:srgbClr val="000000"/>
                </a:solidFill>
                <a:effectLst>
                  <a:outerShdw blurRad="38100" dist="38100" dir="2700000" algn="tl">
                    <a:srgbClr val="DDDDDD"/>
                  </a:outerShdw>
                </a:effectLst>
              </a:rPr>
              <a:t>Control over finances, militia, etc.</a:t>
            </a:r>
          </a:p>
          <a:p>
            <a:pPr marL="579438" indent="-579438">
              <a:spcBef>
                <a:spcPct val="50000"/>
              </a:spcBef>
              <a:buClr>
                <a:srgbClr val="C82600"/>
              </a:buClr>
              <a:buNone/>
            </a:pPr>
            <a:r>
              <a:rPr lang="en-US" sz="2811" dirty="0" smtClean="0">
                <a:solidFill>
                  <a:srgbClr val="000000"/>
                </a:solidFill>
                <a:effectLst>
                  <a:outerShdw blurRad="38100" dist="38100" dir="2700000" algn="tl">
                    <a:srgbClr val="DDDDDD"/>
                  </a:outerShdw>
                </a:effectLst>
              </a:rPr>
              <a:t>By the end of the 17</a:t>
            </a:r>
            <a:r>
              <a:rPr lang="en-US" sz="2811" baseline="30000" dirty="0" smtClean="0">
                <a:solidFill>
                  <a:srgbClr val="000000"/>
                </a:solidFill>
                <a:effectLst>
                  <a:outerShdw blurRad="38100" dist="38100" dir="2700000" algn="tl">
                    <a:srgbClr val="DDDDDD"/>
                  </a:outerShdw>
                </a:effectLst>
              </a:rPr>
              <a:t>c</a:t>
            </a:r>
            <a:r>
              <a:rPr lang="en-US" sz="2811" dirty="0" smtClean="0">
                <a:solidFill>
                  <a:srgbClr val="000000"/>
                </a:solidFill>
                <a:effectLst>
                  <a:outerShdw blurRad="38100" dist="38100" dir="2700000" algn="tl">
                    <a:srgbClr val="DDDDDD"/>
                  </a:outerShdw>
                </a:effectLst>
              </a:rPr>
              <a:t>, H of B was able to initiate legislation.</a:t>
            </a:r>
          </a:p>
          <a:p>
            <a:pPr marL="579438" indent="-579438">
              <a:spcBef>
                <a:spcPct val="50000"/>
              </a:spcBef>
              <a:buClr>
                <a:srgbClr val="C82600"/>
              </a:buClr>
            </a:pPr>
            <a:r>
              <a:rPr lang="en-US" sz="2811" dirty="0" smtClean="0">
                <a:solidFill>
                  <a:srgbClr val="000000"/>
                </a:solidFill>
                <a:effectLst>
                  <a:outerShdw blurRad="38100" dist="38100" dir="2700000" algn="tl">
                    <a:srgbClr val="DDDDDD"/>
                  </a:outerShdw>
                </a:effectLst>
              </a:rPr>
              <a:t>A Council appointed by royal governor</a:t>
            </a:r>
            <a:endParaRPr lang="en-US" sz="2811" dirty="0" smtClean="0">
              <a:solidFill>
                <a:srgbClr val="000000"/>
              </a:solidFill>
              <a:effectLst>
                <a:outerShdw blurRad="38100" dist="38100" dir="2700000" algn="tl">
                  <a:srgbClr val="DDDDDD"/>
                </a:outerShdw>
              </a:effectLst>
              <a:sym typeface="Wingdings" charset="2"/>
            </a:endParaRPr>
          </a:p>
          <a:p>
            <a:pPr marL="1143000" lvl="1" indent="-288925">
              <a:spcBef>
                <a:spcPct val="50000"/>
              </a:spcBef>
              <a:buClr>
                <a:srgbClr val="C82600"/>
              </a:buClr>
              <a:buFont typeface="Wingdings" charset="2"/>
              <a:buChar char="§"/>
            </a:pPr>
            <a:r>
              <a:rPr lang="en-US" sz="2811" dirty="0" smtClean="0">
                <a:solidFill>
                  <a:srgbClr val="000000"/>
                </a:solidFill>
                <a:effectLst>
                  <a:outerShdw blurRad="38100" dist="38100" dir="2700000" algn="tl">
                    <a:srgbClr val="DDDDDD"/>
                  </a:outerShdw>
                </a:effectLst>
              </a:rPr>
              <a:t>Mainly leading planters.</a:t>
            </a:r>
          </a:p>
          <a:p>
            <a:pPr marL="1143000" lvl="1" indent="-288925">
              <a:spcBef>
                <a:spcPct val="50000"/>
              </a:spcBef>
              <a:buClr>
                <a:srgbClr val="C82600"/>
              </a:buClr>
              <a:buFont typeface="Wingdings" charset="2"/>
              <a:buChar char="§"/>
            </a:pPr>
            <a:r>
              <a:rPr lang="en-US" sz="2811" dirty="0" smtClean="0">
                <a:solidFill>
                  <a:srgbClr val="000000"/>
                </a:solidFill>
                <a:effectLst>
                  <a:outerShdw blurRad="38100" dist="38100" dir="2700000" algn="tl">
                    <a:srgbClr val="DDDDDD"/>
                  </a:outerShdw>
                </a:effectLst>
              </a:rPr>
              <a:t>Functions like House of Lords.</a:t>
            </a:r>
          </a:p>
          <a:p>
            <a:pPr marL="1143000" lvl="1" indent="-288925">
              <a:spcBef>
                <a:spcPct val="50000"/>
              </a:spcBef>
              <a:buClr>
                <a:srgbClr val="C82600"/>
              </a:buClr>
            </a:pPr>
            <a:r>
              <a:rPr lang="en-US" sz="2811" dirty="0" smtClean="0">
                <a:solidFill>
                  <a:srgbClr val="000000"/>
                </a:solidFill>
                <a:effectLst>
                  <a:outerShdw blurRad="38100" dist="38100" dir="2700000" algn="tl">
                    <a:srgbClr val="DDDDDD"/>
                  </a:outerShdw>
                </a:effectLst>
              </a:rPr>
              <a:t>High death rates ensured rapid turnover of members.</a:t>
            </a:r>
          </a:p>
          <a:p>
            <a:pPr marL="777240" indent="-288925">
              <a:spcBef>
                <a:spcPct val="50000"/>
              </a:spcBef>
              <a:buClr>
                <a:srgbClr val="C82600"/>
              </a:buClr>
            </a:pPr>
            <a:r>
              <a:rPr lang="en-US" sz="3011" dirty="0" smtClean="0">
                <a:solidFill>
                  <a:srgbClr val="000000"/>
                </a:solidFill>
                <a:effectLst>
                  <a:outerShdw blurRad="38100" dist="38100" dir="2700000" algn="tl">
                    <a:srgbClr val="DDDDDD"/>
                  </a:outerShdw>
                </a:effectLst>
              </a:rPr>
              <a:t>In 1624 James I revoked the Virginia Company’s Charter and placed Virginia under direct Royal Control</a:t>
            </a:r>
          </a:p>
          <a:p>
            <a:endParaRPr lang="en-US" dirty="0"/>
          </a:p>
        </p:txBody>
      </p:sp>
    </p:spTree>
    <p:extLst>
      <p:ext uri="{BB962C8B-B14F-4D97-AF65-F5344CB8AC3E}">
        <p14:creationId xmlns:p14="http://schemas.microsoft.com/office/powerpoint/2010/main" val="394710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oos, America 1626"/>
          <p:cNvPicPr>
            <a:picLocks noGrp="1" noChangeAspect="1"/>
          </p:cNvPicPr>
          <p:nvPr>
            <p:ph idx="1"/>
          </p:nvPr>
        </p:nvPicPr>
        <p:blipFill>
          <a:blip r:embed="rId2"/>
          <a:srcRect l="-22732" r="-22732"/>
          <a:stretch>
            <a:fillRect/>
          </a:stretch>
        </p:blipFill>
        <p:spPr>
          <a:xfrm>
            <a:off x="-609600" y="457200"/>
            <a:ext cx="10307927" cy="5668963"/>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pPr lvl="0"/>
            <a:r>
              <a:rPr lang="en-US" dirty="0"/>
              <a:t>What does Bacon’s Rebellion tell us about class relations during the period? I.e. why is there conflict and who is discontented with whom?</a:t>
            </a:r>
          </a:p>
          <a:p>
            <a:endParaRPr lang="fr-FR" dirty="0"/>
          </a:p>
        </p:txBody>
      </p:sp>
    </p:spTree>
    <p:extLst>
      <p:ext uri="{BB962C8B-B14F-4D97-AF65-F5344CB8AC3E}">
        <p14:creationId xmlns:p14="http://schemas.microsoft.com/office/powerpoint/2010/main" val="4717160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Clash</a:t>
            </a:r>
            <a:endParaRPr lang="en-US" dirty="0"/>
          </a:p>
        </p:txBody>
      </p:sp>
      <p:sp>
        <p:nvSpPr>
          <p:cNvPr id="3" name="Content Placeholder 2"/>
          <p:cNvSpPr>
            <a:spLocks noGrp="1"/>
          </p:cNvSpPr>
          <p:nvPr>
            <p:ph idx="1"/>
          </p:nvPr>
        </p:nvSpPr>
        <p:spPr/>
        <p:txBody>
          <a:bodyPr/>
          <a:lstStyle/>
          <a:p>
            <a:r>
              <a:rPr lang="en-US" dirty="0" smtClean="0">
                <a:cs typeface=""/>
              </a:rPr>
              <a:t>Wealth landowners make up 5% of the population but controlled most of the fertile Tidewater</a:t>
            </a:r>
          </a:p>
          <a:p>
            <a:pPr marL="579438" indent="-579438">
              <a:spcBef>
                <a:spcPct val="50000"/>
              </a:spcBef>
              <a:buNone/>
            </a:pPr>
            <a:r>
              <a:rPr lang="en-US" dirty="0" smtClean="0">
                <a:effectLst>
                  <a:outerShdw blurRad="38100" dist="38100" dir="2700000" algn="tl">
                    <a:srgbClr val="DDDDDD"/>
                  </a:outerShdw>
                </a:effectLst>
                <a:cs typeface=""/>
              </a:rPr>
              <a:t>Late 1600s</a:t>
            </a:r>
            <a:r>
              <a:rPr lang="en-US" dirty="0" smtClean="0">
                <a:effectLst>
                  <a:outerShdw blurRad="38100" dist="38100" dir="2700000" algn="tl">
                    <a:srgbClr val="DDDDDD"/>
                  </a:outerShdw>
                </a:effectLst>
                <a:cs typeface=""/>
                <a:sym typeface="Wingdings" charset="2"/>
              </a:rPr>
              <a:t> large numbers of young, poor, </a:t>
            </a:r>
            <a:r>
              <a:rPr lang="en-US" dirty="0" err="1" smtClean="0">
                <a:effectLst>
                  <a:outerShdw blurRad="38100" dist="38100" dir="2700000" algn="tl">
                    <a:srgbClr val="DDDDDD"/>
                  </a:outerShdw>
                </a:effectLst>
                <a:cs typeface=""/>
                <a:sym typeface="Wingdings" charset="2"/>
              </a:rPr>
              <a:t>endebted</a:t>
            </a:r>
            <a:r>
              <a:rPr lang="en-US" dirty="0" smtClean="0">
                <a:effectLst>
                  <a:outerShdw blurRad="38100" dist="38100" dir="2700000" algn="tl">
                    <a:srgbClr val="DDDDDD"/>
                  </a:outerShdw>
                </a:effectLst>
                <a:cs typeface=""/>
                <a:sym typeface="Wingdings" charset="2"/>
              </a:rPr>
              <a:t> discontented men in the Chesapeake area.</a:t>
            </a:r>
          </a:p>
          <a:p>
            <a:pPr marL="1143000" lvl="1" indent="-288925">
              <a:spcBef>
                <a:spcPct val="50000"/>
              </a:spcBef>
              <a:buClr>
                <a:srgbClr val="C82600"/>
              </a:buClr>
              <a:buFont typeface="Wingdings" charset="2"/>
              <a:buChar char="§"/>
            </a:pPr>
            <a:r>
              <a:rPr lang="en-US" sz="2600" dirty="0" smtClean="0">
                <a:effectLst>
                  <a:outerShdw blurRad="38100" dist="38100" dir="2700000" algn="tl">
                    <a:srgbClr val="DDDDDD"/>
                  </a:outerShdw>
                </a:effectLst>
                <a:cs typeface=""/>
              </a:rPr>
              <a:t>Little access to land or women for marriage.</a:t>
            </a:r>
            <a:endParaRPr lang="en-US" sz="2600" dirty="0" smtClean="0">
              <a:effectLst>
                <a:outerShdw blurRad="38100" dist="38100" dir="2700000" algn="tl">
                  <a:srgbClr val="DDDDDD"/>
                </a:outerShdw>
              </a:effectLst>
              <a:cs typeface=""/>
              <a:sym typeface="Wingdings" charset="2"/>
            </a:endParaRPr>
          </a:p>
          <a:p>
            <a:pPr marL="579438" indent="-579438">
              <a:spcBef>
                <a:spcPct val="50000"/>
              </a:spcBef>
              <a:buClr>
                <a:srgbClr val="C82600"/>
              </a:buClr>
            </a:pPr>
            <a:r>
              <a:rPr lang="en-US" dirty="0" smtClean="0">
                <a:effectLst>
                  <a:outerShdw blurRad="38100" dist="38100" dir="2700000" algn="tl">
                    <a:srgbClr val="DDDDDD"/>
                  </a:outerShdw>
                </a:effectLst>
                <a:cs typeface=""/>
              </a:rPr>
              <a:t>1670 </a:t>
            </a:r>
            <a:r>
              <a:rPr lang="en-US" dirty="0" smtClean="0">
                <a:effectLst>
                  <a:outerShdw blurRad="38100" dist="38100" dir="2700000" algn="tl">
                    <a:srgbClr val="DDDDDD"/>
                  </a:outerShdw>
                </a:effectLst>
                <a:cs typeface=""/>
                <a:sym typeface="Wingdings" charset="2"/>
              </a:rPr>
              <a:t>the Virginia Assembly disenfranchised most landless men!</a:t>
            </a:r>
            <a:endParaRPr lang="en-US" dirty="0" smtClean="0">
              <a:effectLst>
                <a:outerShdw blurRad="38100" dist="38100" dir="2700000" algn="tl">
                  <a:srgbClr val="DDDDDD"/>
                </a:outerShdw>
              </a:effectLst>
              <a:cs typeface=""/>
            </a:endParaRPr>
          </a:p>
          <a:p>
            <a:endParaRPr lang="en-US" dirty="0"/>
          </a:p>
        </p:txBody>
      </p:sp>
    </p:spTree>
    <p:extLst>
      <p:ext uri="{BB962C8B-B14F-4D97-AF65-F5344CB8AC3E}">
        <p14:creationId xmlns:p14="http://schemas.microsoft.com/office/powerpoint/2010/main" val="18031451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Bacon’s Rebellion 1676</a:t>
            </a:r>
            <a:endParaRPr lang="en-US" dirty="0"/>
          </a:p>
        </p:txBody>
      </p:sp>
      <p:sp>
        <p:nvSpPr>
          <p:cNvPr id="3" name="Content Placeholder 2"/>
          <p:cNvSpPr>
            <a:spLocks noGrp="1"/>
          </p:cNvSpPr>
          <p:nvPr>
            <p:ph idx="1"/>
          </p:nvPr>
        </p:nvSpPr>
        <p:spPr/>
        <p:txBody>
          <a:bodyPr/>
          <a:lstStyle/>
          <a:p>
            <a:pPr marL="579438" indent="-579438">
              <a:spcBef>
                <a:spcPct val="50000"/>
              </a:spcBef>
            </a:pPr>
            <a:r>
              <a:rPr lang="en-US" dirty="0" smtClean="0">
                <a:effectLst>
                  <a:outerShdw blurRad="38100" dist="38100" dir="2700000" algn="tl">
                    <a:srgbClr val="DDDDDD"/>
                  </a:outerShdw>
                </a:effectLst>
              </a:rPr>
              <a:t>Rebels attacked Native American, whether they were friendly or not to whites.</a:t>
            </a:r>
          </a:p>
          <a:p>
            <a:pPr marL="579438" indent="-579438">
              <a:spcBef>
                <a:spcPct val="50000"/>
              </a:spcBef>
            </a:pPr>
            <a:r>
              <a:rPr lang="en-US" dirty="0" smtClean="0">
                <a:effectLst>
                  <a:outerShdw blurRad="38100" dist="38100" dir="2700000" algn="tl">
                    <a:srgbClr val="DDDDDD"/>
                  </a:outerShdw>
                </a:effectLst>
              </a:rPr>
              <a:t>Governor Berkeley driven from Jamestown.</a:t>
            </a:r>
          </a:p>
          <a:p>
            <a:pPr marL="579438" indent="-579438">
              <a:spcBef>
                <a:spcPct val="50000"/>
              </a:spcBef>
            </a:pPr>
            <a:r>
              <a:rPr lang="en-US" dirty="0" smtClean="0">
                <a:effectLst>
                  <a:outerShdw blurRad="38100" dist="38100" dir="2700000" algn="tl">
                    <a:srgbClr val="DDDDDD"/>
                  </a:outerShdw>
                </a:effectLst>
              </a:rPr>
              <a:t>They burned the capital.</a:t>
            </a:r>
            <a:endParaRPr lang="en-US" dirty="0" smtClean="0">
              <a:effectLst>
                <a:outerShdw blurRad="38100" dist="38100" dir="2700000" algn="tl">
                  <a:srgbClr val="DDDDDD"/>
                </a:outerShdw>
              </a:effectLst>
              <a:sym typeface="Wingdings" charset="2"/>
            </a:endParaRPr>
          </a:p>
          <a:p>
            <a:pPr marL="1143000" lvl="1" indent="-288925">
              <a:spcBef>
                <a:spcPct val="50000"/>
              </a:spcBef>
              <a:buClr>
                <a:srgbClr val="C82600"/>
              </a:buClr>
              <a:buFont typeface="Wingdings" charset="2"/>
              <a:buChar char="§"/>
            </a:pPr>
            <a:r>
              <a:rPr lang="en-US" sz="2600" dirty="0" smtClean="0">
                <a:effectLst>
                  <a:outerShdw blurRad="38100" dist="38100" dir="2700000" algn="tl">
                    <a:srgbClr val="DDDDDD"/>
                  </a:outerShdw>
                </a:effectLst>
              </a:rPr>
              <a:t>Rebels went on a rampage of plundering.</a:t>
            </a:r>
            <a:endParaRPr lang="en-US" sz="2600" dirty="0" smtClean="0">
              <a:effectLst>
                <a:outerShdw blurRad="38100" dist="38100" dir="2700000" algn="tl">
                  <a:srgbClr val="DDDDDD"/>
                </a:outerShdw>
              </a:effectLst>
              <a:sym typeface="Wingdings" charset="2"/>
            </a:endParaRPr>
          </a:p>
          <a:p>
            <a:pPr marL="579438" indent="-579438">
              <a:spcBef>
                <a:spcPct val="50000"/>
              </a:spcBef>
              <a:buClr>
                <a:srgbClr val="C82600"/>
              </a:buClr>
            </a:pPr>
            <a:r>
              <a:rPr lang="en-US" dirty="0" smtClean="0">
                <a:effectLst>
                  <a:outerShdw blurRad="38100" dist="38100" dir="2700000" algn="tl">
                    <a:srgbClr val="DDDDDD"/>
                  </a:outerShdw>
                </a:effectLst>
              </a:rPr>
              <a:t>Bacon suddenly died of fever.</a:t>
            </a:r>
          </a:p>
          <a:p>
            <a:pPr marL="579438" indent="-579438">
              <a:spcBef>
                <a:spcPct val="50000"/>
              </a:spcBef>
              <a:buClr>
                <a:srgbClr val="C82600"/>
              </a:buClr>
            </a:pPr>
            <a:r>
              <a:rPr lang="en-US" dirty="0" smtClean="0">
                <a:effectLst>
                  <a:outerShdw blurRad="38100" dist="38100" dir="2700000" algn="tl">
                    <a:srgbClr val="DDDDDD"/>
                  </a:outerShdw>
                </a:effectLst>
              </a:rPr>
              <a:t>Berkeley brutally crushed the rebellion and hanged 20 rebels.</a:t>
            </a:r>
          </a:p>
          <a:p>
            <a:endParaRPr lang="en-US" dirty="0"/>
          </a:p>
        </p:txBody>
      </p:sp>
    </p:spTree>
    <p:extLst>
      <p:ext uri="{BB962C8B-B14F-4D97-AF65-F5344CB8AC3E}">
        <p14:creationId xmlns:p14="http://schemas.microsoft.com/office/powerpoint/2010/main" val="8659745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dirty="0"/>
          </a:p>
        </p:txBody>
      </p:sp>
      <p:graphicFrame>
        <p:nvGraphicFramePr>
          <p:cNvPr id="4" name="Object 3"/>
          <p:cNvGraphicFramePr>
            <a:graphicFrameLocks noChangeAspect="1"/>
          </p:cNvGraphicFramePr>
          <p:nvPr>
            <p:extLst>
              <p:ext uri="{D42A27DB-BD31-4B8C-83A1-F6EECF244321}">
                <p14:modId xmlns:p14="http://schemas.microsoft.com/office/powerpoint/2010/main" val="2297761176"/>
              </p:ext>
            </p:extLst>
          </p:nvPr>
        </p:nvGraphicFramePr>
        <p:xfrm>
          <a:off x="457200" y="1828695"/>
          <a:ext cx="8308151" cy="4611687"/>
        </p:xfrm>
        <a:graphic>
          <a:graphicData uri="http://schemas.openxmlformats.org/presentationml/2006/ole">
            <mc:AlternateContent xmlns:mc="http://schemas.openxmlformats.org/markup-compatibility/2006">
              <mc:Choice xmlns:v="urn:schemas-microsoft-com:vml" Requires="v">
                <p:oleObj spid="_x0000_s8198" name="Chart" r:id="rId3" imgW="7772408" imgH="4114867" progId="MSGraph.Chart.8">
                  <p:embed followColorScheme="full"/>
                </p:oleObj>
              </mc:Choice>
              <mc:Fallback>
                <p:oleObj name="Chart" r:id="rId3" imgW="7772408" imgH="4114867" progId="MSGraph.Chart.8">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28695"/>
                        <a:ext cx="8308151" cy="461168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609521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r>
              <a:rPr lang="en-US" dirty="0"/>
              <a:t>Explain what factors contributed to the use of the slave system in Chesapeake.</a:t>
            </a:r>
            <a:endParaRPr lang="fr-FR" dirty="0"/>
          </a:p>
        </p:txBody>
      </p:sp>
    </p:spTree>
    <p:extLst>
      <p:ext uri="{BB962C8B-B14F-4D97-AF65-F5344CB8AC3E}">
        <p14:creationId xmlns:p14="http://schemas.microsoft.com/office/powerpoint/2010/main" val="11146674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Slavery</a:t>
            </a:r>
            <a:endParaRPr lang="en-US" dirty="0"/>
          </a:p>
        </p:txBody>
      </p:sp>
      <p:sp>
        <p:nvSpPr>
          <p:cNvPr id="3" name="Content Placeholder 2"/>
          <p:cNvSpPr>
            <a:spLocks noGrp="1"/>
          </p:cNvSpPr>
          <p:nvPr>
            <p:ph idx="1"/>
          </p:nvPr>
        </p:nvSpPr>
        <p:spPr/>
        <p:txBody>
          <a:bodyPr/>
          <a:lstStyle/>
          <a:p>
            <a:pPr marL="457200" indent="-457200">
              <a:spcBef>
                <a:spcPct val="50000"/>
              </a:spcBef>
            </a:pPr>
            <a:r>
              <a:rPr lang="en-US" dirty="0" smtClean="0">
                <a:solidFill>
                  <a:srgbClr val="000000"/>
                </a:solidFill>
                <a:effectLst>
                  <a:outerShdw blurRad="38100" dist="38100" dir="2700000" algn="tl">
                    <a:srgbClr val="DDDDDD"/>
                  </a:outerShdw>
                </a:effectLst>
              </a:rPr>
              <a:t>First Africans arrived in Jamestown in 1619.</a:t>
            </a:r>
          </a:p>
          <a:p>
            <a:pPr marL="1143000" lvl="1" indent="-288925">
              <a:spcBef>
                <a:spcPct val="50000"/>
              </a:spcBef>
              <a:buClr>
                <a:srgbClr val="C82600"/>
              </a:buClr>
              <a:buFont typeface="Wingdings" charset="2"/>
              <a:buChar char="§"/>
            </a:pPr>
            <a:r>
              <a:rPr lang="en-US" sz="2600" dirty="0" smtClean="0">
                <a:solidFill>
                  <a:srgbClr val="000000"/>
                </a:solidFill>
                <a:effectLst>
                  <a:outerShdw blurRad="38100" dist="38100" dir="2700000" algn="tl">
                    <a:srgbClr val="DDDDDD"/>
                  </a:outerShdw>
                </a:effectLst>
              </a:rPr>
              <a:t>Their status was not clear </a:t>
            </a:r>
            <a:r>
              <a:rPr lang="en-US" sz="2600" dirty="0" err="1" smtClean="0">
                <a:solidFill>
                  <a:srgbClr val="000000"/>
                </a:solidFill>
                <a:effectLst>
                  <a:outerShdw blurRad="38100" dist="38100" dir="2700000" algn="tl">
                    <a:srgbClr val="DDDDDD"/>
                  </a:outerShdw>
                </a:effectLst>
                <a:sym typeface="Wingdings" charset="2"/>
              </a:rPr>
              <a:t></a:t>
            </a:r>
            <a:r>
              <a:rPr lang="en-US" sz="2600" dirty="0" smtClean="0">
                <a:solidFill>
                  <a:srgbClr val="000000"/>
                </a:solidFill>
                <a:effectLst>
                  <a:outerShdw blurRad="38100" dist="38100" dir="2700000" algn="tl">
                    <a:srgbClr val="DDDDDD"/>
                  </a:outerShdw>
                </a:effectLst>
                <a:sym typeface="Wingdings" charset="2"/>
              </a:rPr>
              <a:t> perhaps slaves, perhaps indentured servants.</a:t>
            </a:r>
          </a:p>
          <a:p>
            <a:pPr marL="1143000" lvl="1" indent="-288925">
              <a:spcBef>
                <a:spcPct val="50000"/>
              </a:spcBef>
              <a:buClr>
                <a:srgbClr val="C82600"/>
              </a:buClr>
              <a:buFont typeface="Wingdings" charset="2"/>
              <a:buChar char="§"/>
            </a:pPr>
            <a:r>
              <a:rPr lang="en-US" sz="2600" dirty="0" smtClean="0">
                <a:solidFill>
                  <a:srgbClr val="000000"/>
                </a:solidFill>
                <a:effectLst>
                  <a:outerShdw blurRad="38100" dist="38100" dir="2700000" algn="tl">
                    <a:srgbClr val="DDDDDD"/>
                  </a:outerShdw>
                </a:effectLst>
                <a:sym typeface="Wingdings" charset="2"/>
              </a:rPr>
              <a:t>Slavery not important economically until the end of the 17</a:t>
            </a:r>
            <a:r>
              <a:rPr lang="en-US" sz="2600" baseline="30000" dirty="0" smtClean="0">
                <a:solidFill>
                  <a:srgbClr val="000000"/>
                </a:solidFill>
                <a:effectLst>
                  <a:outerShdw blurRad="38100" dist="38100" dir="2700000" algn="tl">
                    <a:srgbClr val="DDDDDD"/>
                  </a:outerShdw>
                </a:effectLst>
                <a:sym typeface="Wingdings" charset="2"/>
              </a:rPr>
              <a:t>c</a:t>
            </a:r>
            <a:r>
              <a:rPr lang="en-US" sz="2600" dirty="0" smtClean="0">
                <a:solidFill>
                  <a:srgbClr val="000000"/>
                </a:solidFill>
                <a:effectLst>
                  <a:outerShdw blurRad="38100" dist="38100" dir="2700000" algn="tl">
                    <a:srgbClr val="DDDDDD"/>
                  </a:outerShdw>
                </a:effectLst>
                <a:sym typeface="Wingdings" charset="2"/>
              </a:rPr>
              <a:t>.</a:t>
            </a:r>
            <a:endParaRPr lang="en-US" sz="2600" dirty="0" smtClean="0">
              <a:solidFill>
                <a:srgbClr val="000000"/>
              </a:solidFill>
              <a:effectLst>
                <a:outerShdw blurRad="38100" dist="38100" dir="2700000" algn="tl">
                  <a:srgbClr val="DDDDDD"/>
                </a:outerShdw>
              </a:effectLst>
            </a:endParaRPr>
          </a:p>
          <a:p>
            <a:endParaRPr lang="en-US" dirty="0"/>
          </a:p>
        </p:txBody>
      </p:sp>
      <p:pic>
        <p:nvPicPr>
          <p:cNvPr id="4" name="Picture 3" descr="English Tobacco Label"/>
          <p:cNvPicPr>
            <a:picLocks noChangeAspect="1" noChangeArrowheads="1"/>
          </p:cNvPicPr>
          <p:nvPr/>
        </p:nvPicPr>
        <p:blipFill>
          <a:blip r:embed="rId2"/>
          <a:srcRect l="2539" r="2222"/>
          <a:stretch>
            <a:fillRect/>
          </a:stretch>
        </p:blipFill>
        <p:spPr bwMode="auto">
          <a:xfrm>
            <a:off x="4197047" y="4191000"/>
            <a:ext cx="2969381" cy="222703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8629633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Colonial Slavery</a:t>
            </a:r>
            <a:endParaRPr lang="en-US" dirty="0"/>
          </a:p>
        </p:txBody>
      </p:sp>
      <p:sp>
        <p:nvSpPr>
          <p:cNvPr id="3" name="Content Placeholder 2"/>
          <p:cNvSpPr>
            <a:spLocks noGrp="1"/>
          </p:cNvSpPr>
          <p:nvPr>
            <p:ph idx="1"/>
          </p:nvPr>
        </p:nvSpPr>
        <p:spPr>
          <a:xfrm>
            <a:off x="457200" y="1847088"/>
            <a:ext cx="8229600" cy="4389120"/>
          </a:xfrm>
        </p:spPr>
        <p:txBody>
          <a:bodyPr>
            <a:noAutofit/>
          </a:bodyPr>
          <a:lstStyle/>
          <a:p>
            <a:pPr marL="579438" indent="-579438">
              <a:spcBef>
                <a:spcPct val="50000"/>
              </a:spcBef>
              <a:buClr>
                <a:srgbClr val="C82600"/>
              </a:buClr>
              <a:buNone/>
            </a:pPr>
            <a:r>
              <a:rPr lang="en-US" dirty="0" smtClean="0">
                <a:effectLst>
                  <a:outerShdw blurRad="38100" dist="38100" dir="2700000" algn="tl">
                    <a:srgbClr val="DDDDDD"/>
                  </a:outerShdw>
                </a:effectLst>
              </a:rPr>
              <a:t>Beginning in </a:t>
            </a:r>
            <a:r>
              <a:rPr lang="en-US" dirty="0" smtClean="0">
                <a:solidFill>
                  <a:srgbClr val="000000"/>
                </a:solidFill>
                <a:effectLst>
                  <a:outerShdw blurRad="38100" dist="38100" dir="2700000" algn="tl">
                    <a:srgbClr val="DDDDDD"/>
                  </a:outerShdw>
                </a:effectLst>
              </a:rPr>
              <a:t>1662 </a:t>
            </a:r>
            <a:r>
              <a:rPr lang="en-US" dirty="0" smtClean="0">
                <a:solidFill>
                  <a:srgbClr val="000000"/>
                </a:solidFill>
                <a:effectLst>
                  <a:outerShdw blurRad="38100" dist="38100" dir="2700000" algn="tl">
                    <a:srgbClr val="DDDDDD"/>
                  </a:outerShdw>
                </a:effectLst>
                <a:sym typeface="Wingdings" charset="2"/>
              </a:rPr>
              <a:t> “Slave Codes”</a:t>
            </a:r>
          </a:p>
          <a:p>
            <a:pPr>
              <a:spcBef>
                <a:spcPct val="50000"/>
              </a:spcBef>
              <a:buClr>
                <a:srgbClr val="C82600"/>
              </a:buClr>
            </a:pPr>
            <a:r>
              <a:rPr lang="en-US" dirty="0" smtClean="0"/>
              <a:t>Virginia </a:t>
            </a:r>
            <a:r>
              <a:rPr lang="en-US" dirty="0"/>
              <a:t>was one of the first states to acknowledge slavery in its laws, initially enacting such a law in 1661</a:t>
            </a:r>
            <a:endParaRPr lang="en-US" dirty="0" smtClean="0">
              <a:solidFill>
                <a:srgbClr val="000000"/>
              </a:solidFill>
              <a:effectLst>
                <a:outerShdw blurRad="38100" dist="38100" dir="2700000" algn="tl">
                  <a:srgbClr val="DDDDDD"/>
                </a:outerShdw>
              </a:effectLst>
              <a:sym typeface="Wingdings" charset="2"/>
            </a:endParaRPr>
          </a:p>
          <a:p>
            <a:pPr marL="777240" indent="-288925">
              <a:spcBef>
                <a:spcPct val="50000"/>
              </a:spcBef>
              <a:buClr>
                <a:srgbClr val="C82600"/>
              </a:buClr>
              <a:buFont typeface="Wingdings" charset="2"/>
              <a:buChar char="§"/>
            </a:pPr>
            <a:r>
              <a:rPr lang="en-US" sz="2800" dirty="0" smtClean="0">
                <a:solidFill>
                  <a:srgbClr val="000000"/>
                </a:solidFill>
                <a:effectLst>
                  <a:outerShdw blurRad="38100" dist="38100" dir="2700000" algn="tl">
                    <a:srgbClr val="DDDDDD"/>
                  </a:outerShdw>
                </a:effectLst>
              </a:rPr>
              <a:t>Made blacks [and their children] </a:t>
            </a:r>
            <a:br>
              <a:rPr lang="en-US" sz="2800" dirty="0" smtClean="0">
                <a:solidFill>
                  <a:srgbClr val="000000"/>
                </a:solidFill>
                <a:effectLst>
                  <a:outerShdw blurRad="38100" dist="38100" dir="2700000" algn="tl">
                    <a:srgbClr val="DDDDDD"/>
                  </a:outerShdw>
                </a:effectLst>
              </a:rPr>
            </a:br>
            <a:r>
              <a:rPr lang="en-US" sz="2800" dirty="0" smtClean="0">
                <a:solidFill>
                  <a:srgbClr val="000000"/>
                </a:solidFill>
                <a:effectLst>
                  <a:outerShdw blurRad="38100" dist="38100" dir="2700000" algn="tl">
                    <a:srgbClr val="DDDDDD"/>
                  </a:outerShdw>
                </a:effectLst>
              </a:rPr>
              <a:t>property, or chattel for life of white </a:t>
            </a:r>
            <a:br>
              <a:rPr lang="en-US" sz="2800" dirty="0" smtClean="0">
                <a:solidFill>
                  <a:srgbClr val="000000"/>
                </a:solidFill>
                <a:effectLst>
                  <a:outerShdw blurRad="38100" dist="38100" dir="2700000" algn="tl">
                    <a:srgbClr val="DDDDDD"/>
                  </a:outerShdw>
                </a:effectLst>
              </a:rPr>
            </a:br>
            <a:r>
              <a:rPr lang="en-US" sz="2800" dirty="0" smtClean="0">
                <a:solidFill>
                  <a:srgbClr val="000000"/>
                </a:solidFill>
                <a:effectLst>
                  <a:outerShdw blurRad="38100" dist="38100" dir="2700000" algn="tl">
                    <a:srgbClr val="DDDDDD"/>
                  </a:outerShdw>
                </a:effectLst>
              </a:rPr>
              <a:t>masters.</a:t>
            </a:r>
          </a:p>
          <a:p>
            <a:pPr marL="777240" indent="-288925">
              <a:spcBef>
                <a:spcPct val="50000"/>
              </a:spcBef>
              <a:buClr>
                <a:srgbClr val="C82600"/>
              </a:buClr>
              <a:buFont typeface="Wingdings" charset="2"/>
              <a:buChar char="§"/>
            </a:pPr>
            <a:r>
              <a:rPr lang="en-US" sz="2800" dirty="0" smtClean="0">
                <a:solidFill>
                  <a:srgbClr val="000000"/>
                </a:solidFill>
                <a:effectLst>
                  <a:outerShdw blurRad="38100" dist="38100" dir="2700000" algn="tl">
                    <a:srgbClr val="DDDDDD"/>
                  </a:outerShdw>
                </a:effectLst>
              </a:rPr>
              <a:t>In some colonies</a:t>
            </a:r>
            <a:r>
              <a:rPr lang="en-US" sz="2800" dirty="0" smtClean="0">
                <a:effectLst>
                  <a:outerShdw blurRad="38100" dist="38100" dir="2700000" algn="tl">
                    <a:srgbClr val="DDDDDD"/>
                  </a:outerShdw>
                </a:effectLst>
              </a:rPr>
              <a:t>, it was a crime to teach </a:t>
            </a:r>
            <a:br>
              <a:rPr lang="en-US" sz="2800" dirty="0" smtClean="0">
                <a:effectLst>
                  <a:outerShdw blurRad="38100" dist="38100" dir="2700000" algn="tl">
                    <a:srgbClr val="DDDDDD"/>
                  </a:outerShdw>
                </a:effectLst>
              </a:rPr>
            </a:br>
            <a:r>
              <a:rPr lang="en-US" sz="2800" dirty="0" smtClean="0">
                <a:effectLst>
                  <a:outerShdw blurRad="38100" dist="38100" dir="2700000" algn="tl">
                    <a:srgbClr val="DDDDDD"/>
                  </a:outerShdw>
                </a:effectLst>
              </a:rPr>
              <a:t>a slave to read or write.</a:t>
            </a:r>
          </a:p>
        </p:txBody>
      </p:sp>
      <p:pic>
        <p:nvPicPr>
          <p:cNvPr id="4" name="Picture 3"/>
          <p:cNvPicPr>
            <a:picLocks noChangeAspect="1" noChangeArrowheads="1"/>
          </p:cNvPicPr>
          <p:nvPr/>
        </p:nvPicPr>
        <p:blipFill>
          <a:blip r:embed="rId2">
            <a:lum bright="6000" contrast="12000"/>
          </a:blip>
          <a:srcRect l="11182"/>
          <a:stretch>
            <a:fillRect/>
          </a:stretch>
        </p:blipFill>
        <p:spPr bwMode="auto">
          <a:xfrm>
            <a:off x="5715000" y="228600"/>
            <a:ext cx="3200400" cy="2243138"/>
          </a:xfrm>
          <a:prstGeom prst="rect">
            <a:avLst/>
          </a:prstGeom>
          <a:noFill/>
          <a:ln w="12700">
            <a:solidFill>
              <a:schemeClr val="tx1"/>
            </a:solidFill>
            <a:miter lim="800000"/>
            <a:headEnd/>
            <a:tailEnd/>
          </a:ln>
          <a:effectLst/>
        </p:spPr>
      </p:pic>
    </p:spTree>
    <p:extLst>
      <p:ext uri="{BB962C8B-B14F-4D97-AF65-F5344CB8AC3E}">
        <p14:creationId xmlns:p14="http://schemas.microsoft.com/office/powerpoint/2010/main" val="24399714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Atlantic Slave Trade</a:t>
            </a:r>
            <a:endParaRPr lang="en-US" dirty="0"/>
          </a:p>
        </p:txBody>
      </p:sp>
      <p:sp>
        <p:nvSpPr>
          <p:cNvPr id="3" name="Content Placeholder 2"/>
          <p:cNvSpPr>
            <a:spLocks noGrp="1"/>
          </p:cNvSpPr>
          <p:nvPr>
            <p:ph idx="1"/>
          </p:nvPr>
        </p:nvSpPr>
        <p:spPr/>
        <p:txBody>
          <a:bodyPr/>
          <a:lstStyle/>
          <a:p>
            <a:endParaRPr lang="en-US"/>
          </a:p>
        </p:txBody>
      </p:sp>
      <p:pic>
        <p:nvPicPr>
          <p:cNvPr id="4" name="Picture 3" descr="map-Atlantic Slave Trade"/>
          <p:cNvPicPr>
            <a:picLocks noChangeAspect="1" noChangeArrowheads="1"/>
          </p:cNvPicPr>
          <p:nvPr/>
        </p:nvPicPr>
        <p:blipFill>
          <a:blip r:embed="rId2">
            <a:lum contrast="6000"/>
          </a:blip>
          <a:srcRect l="1785" t="2626" r="893" b="2844"/>
          <a:stretch>
            <a:fillRect/>
          </a:stretch>
        </p:blipFill>
        <p:spPr bwMode="auto">
          <a:xfrm>
            <a:off x="1219200" y="2089718"/>
            <a:ext cx="6858000" cy="4529137"/>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6766063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noChangeArrowheads="1"/>
          </p:cNvPicPr>
          <p:nvPr/>
        </p:nvPicPr>
        <p:blipFill>
          <a:blip r:embed="rId2">
            <a:lum bright="-6000" contrast="12000"/>
          </a:blip>
          <a:srcRect/>
          <a:stretch>
            <a:fillRect/>
          </a:stretch>
        </p:blipFill>
        <p:spPr bwMode="auto">
          <a:xfrm>
            <a:off x="165858" y="1308433"/>
            <a:ext cx="8541963" cy="5010912"/>
          </a:xfrm>
          <a:prstGeom prst="rect">
            <a:avLst/>
          </a:prstGeom>
          <a:noFill/>
          <a:ln w="12700">
            <a:solidFill>
              <a:schemeClr val="tx1"/>
            </a:solidFill>
            <a:miter lim="800000"/>
            <a:headEnd/>
            <a:tailEnd/>
          </a:ln>
          <a:effectLst/>
        </p:spPr>
      </p:pic>
    </p:spTree>
    <p:extLst>
      <p:ext uri="{BB962C8B-B14F-4D97-AF65-F5344CB8AC3E}">
        <p14:creationId xmlns:p14="http://schemas.microsoft.com/office/powerpoint/2010/main" val="24643260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Maryland</a:t>
            </a:r>
            <a:endParaRPr lang="en-US" dirty="0"/>
          </a:p>
        </p:txBody>
      </p:sp>
      <p:sp>
        <p:nvSpPr>
          <p:cNvPr id="3" name="Content Placeholder 2"/>
          <p:cNvSpPr>
            <a:spLocks noGrp="1"/>
          </p:cNvSpPr>
          <p:nvPr>
            <p:ph idx="1"/>
          </p:nvPr>
        </p:nvSpPr>
        <p:spPr/>
        <p:txBody>
          <a:bodyPr>
            <a:normAutofit fontScale="47500" lnSpcReduction="20000"/>
          </a:bodyPr>
          <a:lstStyle/>
          <a:p>
            <a:pPr marL="579438" indent="-579438">
              <a:spcBef>
                <a:spcPct val="50000"/>
              </a:spcBef>
            </a:pPr>
            <a:r>
              <a:rPr lang="en-US" sz="4200" dirty="0" smtClean="0">
                <a:effectLst>
                  <a:outerShdw blurRad="38100" dist="38100" dir="2700000" algn="tl">
                    <a:srgbClr val="DDDDDD"/>
                  </a:outerShdw>
                </a:effectLst>
              </a:rPr>
              <a:t>A royal charter was</a:t>
            </a:r>
            <a:br>
              <a:rPr lang="en-US" sz="4200" dirty="0" smtClean="0">
                <a:effectLst>
                  <a:outerShdw blurRad="38100" dist="38100" dir="2700000" algn="tl">
                    <a:srgbClr val="DDDDDD"/>
                  </a:outerShdw>
                </a:effectLst>
              </a:rPr>
            </a:br>
            <a:r>
              <a:rPr lang="en-US" sz="4200" dirty="0" smtClean="0">
                <a:effectLst>
                  <a:outerShdw blurRad="38100" dist="38100" dir="2700000" algn="tl">
                    <a:srgbClr val="DDDDDD"/>
                  </a:outerShdw>
                </a:effectLst>
              </a:rPr>
              <a:t>granted to George</a:t>
            </a:r>
            <a:br>
              <a:rPr lang="en-US" sz="4200" dirty="0" smtClean="0">
                <a:effectLst>
                  <a:outerShdw blurRad="38100" dist="38100" dir="2700000" algn="tl">
                    <a:srgbClr val="DDDDDD"/>
                  </a:outerShdw>
                </a:effectLst>
              </a:rPr>
            </a:br>
            <a:r>
              <a:rPr lang="en-US" sz="4200" dirty="0" smtClean="0">
                <a:effectLst>
                  <a:outerShdw blurRad="38100" dist="38100" dir="2700000" algn="tl">
                    <a:srgbClr val="DDDDDD"/>
                  </a:outerShdw>
                </a:effectLst>
              </a:rPr>
              <a:t>Calvert, Lord </a:t>
            </a:r>
            <a:br>
              <a:rPr lang="en-US" sz="4200" dirty="0" smtClean="0">
                <a:effectLst>
                  <a:outerShdw blurRad="38100" dist="38100" dir="2700000" algn="tl">
                    <a:srgbClr val="DDDDDD"/>
                  </a:outerShdw>
                </a:effectLst>
              </a:rPr>
            </a:br>
            <a:r>
              <a:rPr lang="en-US" sz="4200" dirty="0" smtClean="0">
                <a:effectLst>
                  <a:outerShdw blurRad="38100" dist="38100" dir="2700000" algn="tl">
                    <a:srgbClr val="DDDDDD"/>
                  </a:outerShdw>
                </a:effectLst>
              </a:rPr>
              <a:t>Baltimore,</a:t>
            </a:r>
            <a:br>
              <a:rPr lang="en-US" sz="4200" dirty="0" smtClean="0">
                <a:effectLst>
                  <a:outerShdw blurRad="38100" dist="38100" dir="2700000" algn="tl">
                    <a:srgbClr val="DDDDDD"/>
                  </a:outerShdw>
                </a:effectLst>
              </a:rPr>
            </a:br>
            <a:r>
              <a:rPr lang="en-US" sz="4200" dirty="0" smtClean="0">
                <a:effectLst>
                  <a:outerShdw blurRad="38100" dist="38100" dir="2700000" algn="tl">
                    <a:srgbClr val="DDDDDD"/>
                  </a:outerShdw>
                </a:effectLst>
              </a:rPr>
              <a:t>in 1632.</a:t>
            </a:r>
          </a:p>
          <a:p>
            <a:pPr marL="579438" indent="-579438">
              <a:spcBef>
                <a:spcPct val="50000"/>
              </a:spcBef>
            </a:pPr>
            <a:r>
              <a:rPr lang="en-US" sz="4200" dirty="0" smtClean="0">
                <a:effectLst>
                  <a:outerShdw blurRad="38100" dist="38100" dir="2700000" algn="tl">
                    <a:srgbClr val="DDDDDD"/>
                  </a:outerShdw>
                </a:effectLst>
              </a:rPr>
              <a:t>A </a:t>
            </a:r>
            <a:r>
              <a:rPr lang="en-US" sz="4200" dirty="0" smtClean="0">
                <a:solidFill>
                  <a:srgbClr val="003DB8"/>
                </a:solidFill>
                <a:effectLst>
                  <a:outerShdw blurRad="38100" dist="38100" dir="2700000" algn="tl">
                    <a:srgbClr val="DDDDDD"/>
                  </a:outerShdw>
                </a:effectLst>
              </a:rPr>
              <a:t>proprietary </a:t>
            </a:r>
            <a:r>
              <a:rPr lang="en-US" sz="4200" dirty="0" smtClean="0">
                <a:effectLst>
                  <a:outerShdw blurRad="38100" dist="38100" dir="2700000" algn="tl">
                    <a:srgbClr val="DDDDDD"/>
                  </a:outerShdw>
                </a:effectLst>
              </a:rPr>
              <a:t>colony </a:t>
            </a:r>
            <a:br>
              <a:rPr lang="en-US" sz="4200" dirty="0" smtClean="0">
                <a:effectLst>
                  <a:outerShdw blurRad="38100" dist="38100" dir="2700000" algn="tl">
                    <a:srgbClr val="DDDDDD"/>
                  </a:outerShdw>
                </a:effectLst>
              </a:rPr>
            </a:br>
            <a:r>
              <a:rPr lang="en-US" sz="4200" dirty="0" smtClean="0">
                <a:effectLst>
                  <a:outerShdw blurRad="38100" dist="38100" dir="2700000" algn="tl">
                    <a:srgbClr val="DDDDDD"/>
                  </a:outerShdw>
                </a:effectLst>
              </a:rPr>
              <a:t>created in 1634.</a:t>
            </a:r>
          </a:p>
          <a:p>
            <a:pPr marL="579438" indent="-579438">
              <a:spcBef>
                <a:spcPct val="50000"/>
              </a:spcBef>
            </a:pPr>
            <a:r>
              <a:rPr lang="en-US" sz="4200" dirty="0" smtClean="0">
                <a:effectLst>
                  <a:outerShdw blurRad="38100" dist="38100" dir="2700000" algn="tl">
                    <a:srgbClr val="DDDDDD"/>
                  </a:outerShdw>
                </a:effectLst>
              </a:rPr>
              <a:t>A healthier location</a:t>
            </a:r>
            <a:br>
              <a:rPr lang="en-US" sz="4200" dirty="0" smtClean="0">
                <a:effectLst>
                  <a:outerShdw blurRad="38100" dist="38100" dir="2700000" algn="tl">
                    <a:srgbClr val="DDDDDD"/>
                  </a:outerShdw>
                </a:effectLst>
              </a:rPr>
            </a:br>
            <a:r>
              <a:rPr lang="en-US" sz="4200" dirty="0" smtClean="0">
                <a:effectLst>
                  <a:outerShdw blurRad="38100" dist="38100" dir="2700000" algn="tl">
                    <a:srgbClr val="DDDDDD"/>
                  </a:outerShdw>
                </a:effectLst>
              </a:rPr>
              <a:t>than Jamestown.</a:t>
            </a:r>
          </a:p>
          <a:p>
            <a:pPr marL="1143000" lvl="1" indent="-288925">
              <a:spcBef>
                <a:spcPct val="50000"/>
              </a:spcBef>
              <a:buClr>
                <a:srgbClr val="C82600"/>
              </a:buClr>
              <a:buFont typeface="Wingdings" charset="2"/>
              <a:buChar char="§"/>
            </a:pPr>
            <a:r>
              <a:rPr lang="en-US" sz="4200" dirty="0" smtClean="0">
                <a:effectLst>
                  <a:outerShdw blurRad="38100" dist="38100" dir="2700000" algn="tl">
                    <a:srgbClr val="DDDDDD"/>
                  </a:outerShdw>
                </a:effectLst>
              </a:rPr>
              <a:t>Tobacco would be the </a:t>
            </a:r>
            <a:br>
              <a:rPr lang="en-US" sz="4200" dirty="0" smtClean="0">
                <a:effectLst>
                  <a:outerShdw blurRad="38100" dist="38100" dir="2700000" algn="tl">
                    <a:srgbClr val="DDDDDD"/>
                  </a:outerShdw>
                </a:effectLst>
              </a:rPr>
            </a:br>
            <a:r>
              <a:rPr lang="en-US" sz="4200" dirty="0" smtClean="0">
                <a:effectLst>
                  <a:outerShdw blurRad="38100" dist="38100" dir="2700000" algn="tl">
                    <a:srgbClr val="DDDDDD"/>
                  </a:outerShdw>
                </a:effectLst>
              </a:rPr>
              <a:t>main crop.</a:t>
            </a:r>
          </a:p>
          <a:p>
            <a:pPr marL="579438" indent="-579438">
              <a:spcBef>
                <a:spcPct val="50000"/>
              </a:spcBef>
            </a:pPr>
            <a:r>
              <a:rPr lang="en-US" sz="4200" dirty="0" smtClean="0">
                <a:effectLst>
                  <a:outerShdw blurRad="38100" dist="38100" dir="2700000" algn="tl">
                    <a:srgbClr val="DDDDDD"/>
                  </a:outerShdw>
                </a:effectLst>
              </a:rPr>
              <a:t>His plan was to govern as an absentee proprietor in a feudal relationship.</a:t>
            </a:r>
            <a:endParaRPr lang="en-US" sz="4200" dirty="0" smtClean="0">
              <a:effectLst>
                <a:outerShdw blurRad="38100" dist="38100" dir="2700000" algn="tl">
                  <a:srgbClr val="DDDDDD"/>
                </a:outerShdw>
              </a:effectLst>
              <a:cs typeface=""/>
            </a:endParaRPr>
          </a:p>
          <a:p>
            <a:pPr marL="1143000" lvl="1" indent="-288925">
              <a:spcBef>
                <a:spcPct val="50000"/>
              </a:spcBef>
              <a:buClr>
                <a:srgbClr val="C82600"/>
              </a:buClr>
              <a:buFont typeface="Wingdings" charset="2"/>
              <a:buChar char="§"/>
            </a:pPr>
            <a:r>
              <a:rPr lang="en-US" sz="4200" dirty="0" smtClean="0">
                <a:effectLst>
                  <a:outerShdw blurRad="38100" dist="38100" dir="2700000" algn="tl">
                    <a:srgbClr val="DDDDDD"/>
                  </a:outerShdw>
                </a:effectLst>
                <a:cs typeface=""/>
              </a:rPr>
              <a:t>Huge tracts of land granted to his Catholic relatives</a:t>
            </a:r>
            <a:r>
              <a:rPr lang="en-US" sz="3714" dirty="0" smtClean="0">
                <a:effectLst>
                  <a:outerShdw blurRad="38100" dist="38100" dir="2700000" algn="tl">
                    <a:srgbClr val="DDDDDD"/>
                  </a:outerShdw>
                </a:effectLst>
                <a:cs typeface=""/>
              </a:rPr>
              <a:t>.</a:t>
            </a:r>
          </a:p>
          <a:p>
            <a:endParaRPr lang="en-US" dirty="0"/>
          </a:p>
        </p:txBody>
      </p:sp>
      <p:pic>
        <p:nvPicPr>
          <p:cNvPr id="4" name="Picture 3" descr="First Lord Baltimore - Large">
            <a:hlinkClick r:id="rId2"/>
          </p:cNvPr>
          <p:cNvPicPr>
            <a:picLocks noChangeAspect="1" noChangeArrowheads="1"/>
          </p:cNvPicPr>
          <p:nvPr/>
        </p:nvPicPr>
        <p:blipFill>
          <a:blip r:embed="rId3">
            <a:lum contrast="24000"/>
          </a:blip>
          <a:srcRect t="3000" b="14000"/>
          <a:stretch>
            <a:fillRect/>
          </a:stretch>
        </p:blipFill>
        <p:spPr bwMode="auto">
          <a:xfrm>
            <a:off x="4800600" y="990600"/>
            <a:ext cx="2525713" cy="38100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484028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p1.jpg"/>
          <p:cNvPicPr>
            <a:picLocks noGrp="1" noChangeAspect="1"/>
          </p:cNvPicPr>
          <p:nvPr>
            <p:ph idx="1"/>
          </p:nvPr>
        </p:nvPicPr>
        <p:blipFill>
          <a:blip r:embed="rId2"/>
          <a:srcRect l="-7750" r="-7750"/>
          <a:stretch>
            <a:fillRect/>
          </a:stretch>
        </p:blipFill>
        <p:spPr>
          <a:xfrm>
            <a:off x="0" y="685800"/>
            <a:ext cx="9199486" cy="5059363"/>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map-VA &amp; MD - 1675"/>
          <p:cNvPicPr>
            <a:picLocks noChangeAspect="1" noChangeArrowheads="1"/>
          </p:cNvPicPr>
          <p:nvPr/>
        </p:nvPicPr>
        <p:blipFill>
          <a:blip r:embed="rId2">
            <a:lum bright="-12000" contrast="12000"/>
          </a:blip>
          <a:srcRect l="4892" t="2040" r="2165" b="6531"/>
          <a:stretch>
            <a:fillRect/>
          </a:stretch>
        </p:blipFill>
        <p:spPr bwMode="auto">
          <a:xfrm>
            <a:off x="1295400" y="704088"/>
            <a:ext cx="5032375" cy="55626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7983899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Maryland</a:t>
            </a:r>
            <a:endParaRPr lang="en-US" dirty="0"/>
          </a:p>
        </p:txBody>
      </p:sp>
      <p:sp>
        <p:nvSpPr>
          <p:cNvPr id="3" name="Content Placeholder 2"/>
          <p:cNvSpPr>
            <a:spLocks noGrp="1"/>
          </p:cNvSpPr>
          <p:nvPr>
            <p:ph idx="1"/>
          </p:nvPr>
        </p:nvSpPr>
        <p:spPr/>
        <p:txBody>
          <a:bodyPr>
            <a:normAutofit fontScale="92500" lnSpcReduction="10000"/>
          </a:bodyPr>
          <a:lstStyle/>
          <a:p>
            <a:pPr marL="579438" indent="-579438">
              <a:spcBef>
                <a:spcPct val="50000"/>
              </a:spcBef>
            </a:pPr>
            <a:r>
              <a:rPr lang="en-US" dirty="0" smtClean="0">
                <a:effectLst>
                  <a:outerShdw blurRad="38100" dist="38100" dir="2700000" algn="tl">
                    <a:srgbClr val="DDDDDD"/>
                  </a:outerShdw>
                </a:effectLst>
                <a:cs typeface="Cons"/>
              </a:rPr>
              <a:t>Colonists only willing to come to MD if they received land.</a:t>
            </a:r>
          </a:p>
          <a:p>
            <a:pPr marL="579438" indent="-579438">
              <a:spcBef>
                <a:spcPct val="50000"/>
              </a:spcBef>
            </a:pPr>
            <a:r>
              <a:rPr lang="en-US" dirty="0" smtClean="0">
                <a:effectLst>
                  <a:outerShdw blurRad="38100" dist="38100" dir="2700000" algn="tl">
                    <a:srgbClr val="DDDDDD"/>
                  </a:outerShdw>
                </a:effectLst>
                <a:cs typeface="Cons"/>
              </a:rPr>
              <a:t>Colonists who did come received modest farms dispersed around the Chesapeake area.</a:t>
            </a:r>
          </a:p>
          <a:p>
            <a:pPr marL="1143000" lvl="1" indent="-288925">
              <a:spcBef>
                <a:spcPct val="50000"/>
              </a:spcBef>
              <a:buClr>
                <a:srgbClr val="C82600"/>
              </a:buClr>
              <a:buFont typeface="Wingdings" charset="2"/>
              <a:buChar char="§"/>
            </a:pPr>
            <a:r>
              <a:rPr lang="en-US" sz="2600" dirty="0" smtClean="0">
                <a:effectLst>
                  <a:outerShdw blurRad="38100" dist="38100" dir="2700000" algn="tl">
                    <a:srgbClr val="DDDDDD"/>
                  </a:outerShdw>
                </a:effectLst>
                <a:cs typeface="Cons"/>
              </a:rPr>
              <a:t>Catholic land barons surrounded by mostly Protestant small farmers.</a:t>
            </a:r>
          </a:p>
          <a:p>
            <a:pPr marL="1143000" lvl="1" indent="-288925">
              <a:spcBef>
                <a:spcPct val="50000"/>
              </a:spcBef>
              <a:buClr>
                <a:srgbClr val="C82600"/>
              </a:buClr>
              <a:buFont typeface="Wingdings" charset="2"/>
              <a:buChar char="§"/>
            </a:pPr>
            <a:r>
              <a:rPr lang="en-US" sz="2600" dirty="0" smtClean="0">
                <a:effectLst>
                  <a:outerShdw blurRad="38100" dist="38100" dir="2700000" algn="tl">
                    <a:srgbClr val="DDDDDD"/>
                  </a:outerShdw>
                </a:effectLst>
                <a:cs typeface="Cons"/>
              </a:rPr>
              <a:t>Conflict between barons and farmers led to Baltimore losing proprietary rights at the end of the 17</a:t>
            </a:r>
            <a:r>
              <a:rPr lang="en-US" sz="2600" baseline="30000" dirty="0" smtClean="0">
                <a:effectLst>
                  <a:outerShdw blurRad="38100" dist="38100" dir="2700000" algn="tl">
                    <a:srgbClr val="DDDDDD"/>
                  </a:outerShdw>
                </a:effectLst>
                <a:cs typeface="Cons"/>
              </a:rPr>
              <a:t>c</a:t>
            </a:r>
            <a:r>
              <a:rPr lang="en-US" sz="2600" dirty="0" smtClean="0">
                <a:effectLst>
                  <a:outerShdw blurRad="38100" dist="38100" dir="2700000" algn="tl">
                    <a:srgbClr val="DDDDDD"/>
                  </a:outerShdw>
                </a:effectLst>
                <a:cs typeface="Cons"/>
              </a:rPr>
              <a:t>.</a:t>
            </a:r>
          </a:p>
          <a:p>
            <a:pPr marL="579438" indent="-579438">
              <a:spcBef>
                <a:spcPct val="50000"/>
              </a:spcBef>
            </a:pPr>
            <a:r>
              <a:rPr lang="en-US" dirty="0" smtClean="0">
                <a:effectLst>
                  <a:outerShdw blurRad="38100" dist="38100" dir="2700000" algn="tl">
                    <a:srgbClr val="DDDDDD"/>
                  </a:outerShdw>
                </a:effectLst>
                <a:cs typeface="Cons"/>
              </a:rPr>
              <a:t>In the late 1600s, black slaves began to be imported.</a:t>
            </a:r>
          </a:p>
          <a:p>
            <a:endParaRPr lang="en-US" dirty="0"/>
          </a:p>
        </p:txBody>
      </p:sp>
    </p:spTree>
    <p:extLst>
      <p:ext uri="{BB962C8B-B14F-4D97-AF65-F5344CB8AC3E}">
        <p14:creationId xmlns:p14="http://schemas.microsoft.com/office/powerpoint/2010/main" val="14592238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Tolerance? </a:t>
            </a:r>
            <a:endParaRPr lang="en-US" dirty="0"/>
          </a:p>
        </p:txBody>
      </p:sp>
      <p:sp>
        <p:nvSpPr>
          <p:cNvPr id="3" name="Content Placeholder 2"/>
          <p:cNvSpPr>
            <a:spLocks noGrp="1"/>
          </p:cNvSpPr>
          <p:nvPr>
            <p:ph idx="1"/>
          </p:nvPr>
        </p:nvSpPr>
        <p:spPr/>
        <p:txBody>
          <a:bodyPr>
            <a:normAutofit fontScale="77500" lnSpcReduction="20000"/>
          </a:bodyPr>
          <a:lstStyle/>
          <a:p>
            <a:pPr marL="579438" indent="-579438">
              <a:spcBef>
                <a:spcPct val="50000"/>
              </a:spcBef>
            </a:pPr>
            <a:r>
              <a:rPr lang="en-US" sz="2811" dirty="0" smtClean="0">
                <a:solidFill>
                  <a:srgbClr val="000000"/>
                </a:solidFill>
                <a:effectLst>
                  <a:outerShdw blurRad="38100" dist="38100" dir="2700000" algn="tl">
                    <a:srgbClr val="DDDDDD"/>
                  </a:outerShdw>
                </a:effectLst>
              </a:rPr>
              <a:t>Baltimore permitted high degree of freedom of worship in order to prevent repeat of persecution of Catholics by Protestants.</a:t>
            </a:r>
          </a:p>
          <a:p>
            <a:pPr marL="1143000" lvl="1" indent="-288925">
              <a:spcBef>
                <a:spcPct val="50000"/>
              </a:spcBef>
              <a:buClr>
                <a:srgbClr val="C82600"/>
              </a:buClr>
              <a:buFont typeface="Wingdings" charset="2"/>
              <a:buChar char="§"/>
            </a:pPr>
            <a:r>
              <a:rPr lang="en-US" sz="2811" dirty="0" smtClean="0">
                <a:solidFill>
                  <a:srgbClr val="000000"/>
                </a:solidFill>
                <a:effectLst>
                  <a:outerShdw blurRad="38100" dist="38100" dir="2700000" algn="tl">
                    <a:srgbClr val="DDDDDD"/>
                  </a:outerShdw>
                </a:effectLst>
              </a:rPr>
              <a:t>High number of Protestants threatened because of overwhelming rights given to Catholics.</a:t>
            </a:r>
          </a:p>
          <a:p>
            <a:pPr marL="579438" indent="-579438">
              <a:spcBef>
                <a:spcPct val="50000"/>
              </a:spcBef>
              <a:buClr>
                <a:srgbClr val="C82600"/>
              </a:buClr>
            </a:pPr>
            <a:r>
              <a:rPr lang="en-US" sz="2811" dirty="0" smtClean="0">
                <a:solidFill>
                  <a:srgbClr val="000000"/>
                </a:solidFill>
                <a:effectLst>
                  <a:outerShdw blurRad="38100" dist="38100" dir="2700000" algn="tl">
                    <a:srgbClr val="DDDDDD"/>
                  </a:outerShdw>
                </a:effectLst>
              </a:rPr>
              <a:t>Toleration Act of 1649</a:t>
            </a:r>
          </a:p>
          <a:p>
            <a:pPr marL="1143000" lvl="1" indent="-288925">
              <a:spcBef>
                <a:spcPct val="50000"/>
              </a:spcBef>
              <a:buClr>
                <a:srgbClr val="C82600"/>
              </a:buClr>
              <a:buFont typeface="Wingdings" charset="2"/>
              <a:buChar char="§"/>
            </a:pPr>
            <a:r>
              <a:rPr lang="en-US" sz="2811" dirty="0" smtClean="0">
                <a:solidFill>
                  <a:srgbClr val="000000"/>
                </a:solidFill>
                <a:effectLst>
                  <a:outerShdw blurRad="38100" dist="38100" dir="2700000" algn="tl">
                    <a:srgbClr val="DDDDDD"/>
                  </a:outerShdw>
                </a:effectLst>
              </a:rPr>
              <a:t>Supported by the Catholics in MD.</a:t>
            </a:r>
          </a:p>
          <a:p>
            <a:pPr marL="1143000" lvl="1" indent="-288925">
              <a:spcBef>
                <a:spcPct val="50000"/>
              </a:spcBef>
              <a:buClr>
                <a:srgbClr val="C82600"/>
              </a:buClr>
              <a:buFont typeface="Wingdings" charset="2"/>
              <a:buChar char="§"/>
            </a:pPr>
            <a:r>
              <a:rPr lang="en-US" sz="2811" dirty="0" smtClean="0">
                <a:solidFill>
                  <a:srgbClr val="000000"/>
                </a:solidFill>
                <a:effectLst>
                  <a:outerShdw blurRad="38100" dist="38100" dir="2700000" algn="tl">
                    <a:srgbClr val="DDDDDD"/>
                  </a:outerShdw>
                </a:effectLst>
              </a:rPr>
              <a:t>Guaranteed toleration to all CHRISTIANS.</a:t>
            </a:r>
          </a:p>
          <a:p>
            <a:pPr marL="1143000" lvl="1" indent="-288925">
              <a:spcBef>
                <a:spcPct val="50000"/>
              </a:spcBef>
              <a:buClr>
                <a:srgbClr val="C82600"/>
              </a:buClr>
              <a:buFont typeface="Wingdings" charset="2"/>
              <a:buChar char="§"/>
            </a:pPr>
            <a:r>
              <a:rPr lang="en-US" sz="2811" dirty="0" smtClean="0">
                <a:solidFill>
                  <a:srgbClr val="000000"/>
                </a:solidFill>
                <a:effectLst>
                  <a:outerShdw blurRad="38100" dist="38100" dir="2700000" algn="tl">
                    <a:srgbClr val="DDDDDD"/>
                  </a:outerShdw>
                </a:effectLst>
              </a:rPr>
              <a:t>Decreed death to those who denied the divinity of Jesus [like Jews, atheists, etc.].</a:t>
            </a:r>
          </a:p>
          <a:p>
            <a:pPr marL="1143000" lvl="1" indent="-288925">
              <a:spcBef>
                <a:spcPct val="50000"/>
              </a:spcBef>
              <a:buClr>
                <a:srgbClr val="C82600"/>
              </a:buClr>
              <a:buFont typeface="Wingdings" charset="2"/>
              <a:buChar char="§"/>
            </a:pPr>
            <a:r>
              <a:rPr lang="en-US" sz="2811" dirty="0" smtClean="0">
                <a:solidFill>
                  <a:srgbClr val="000000"/>
                </a:solidFill>
                <a:effectLst>
                  <a:outerShdw blurRad="38100" dist="38100" dir="2700000" algn="tl">
                    <a:srgbClr val="DDDDDD"/>
                  </a:outerShdw>
                </a:effectLst>
              </a:rPr>
              <a:t>In one way, it was less tolerant than before the law was passed!!</a:t>
            </a:r>
          </a:p>
          <a:p>
            <a:endParaRPr lang="en-US" dirty="0"/>
          </a:p>
        </p:txBody>
      </p:sp>
    </p:spTree>
    <p:extLst>
      <p:ext uri="{BB962C8B-B14F-4D97-AF65-F5344CB8AC3E}">
        <p14:creationId xmlns:p14="http://schemas.microsoft.com/office/powerpoint/2010/main" val="6911815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 Toleration Act</a:t>
            </a:r>
            <a:endParaRPr lang="en-US" dirty="0"/>
          </a:p>
        </p:txBody>
      </p:sp>
      <p:sp>
        <p:nvSpPr>
          <p:cNvPr id="3" name="Content Placeholder 2"/>
          <p:cNvSpPr>
            <a:spLocks noGrp="1"/>
          </p:cNvSpPr>
          <p:nvPr>
            <p:ph idx="1"/>
          </p:nvPr>
        </p:nvSpPr>
        <p:spPr/>
        <p:txBody>
          <a:bodyPr/>
          <a:lstStyle/>
          <a:p>
            <a:endParaRPr lang="en-US"/>
          </a:p>
        </p:txBody>
      </p:sp>
      <p:pic>
        <p:nvPicPr>
          <p:cNvPr id="4" name="Picture 3" descr="origtoler1"/>
          <p:cNvPicPr>
            <a:picLocks noChangeAspect="1" noChangeArrowheads="1"/>
          </p:cNvPicPr>
          <p:nvPr/>
        </p:nvPicPr>
        <p:blipFill>
          <a:blip r:embed="rId2">
            <a:lum bright="-18000" contrast="24000"/>
          </a:blip>
          <a:srcRect/>
          <a:stretch>
            <a:fillRect/>
          </a:stretch>
        </p:blipFill>
        <p:spPr bwMode="auto">
          <a:xfrm>
            <a:off x="457200" y="2164896"/>
            <a:ext cx="7086600" cy="292735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3133425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r>
              <a:rPr lang="en-US" dirty="0"/>
              <a:t>Explain how English migration was rooted in population shifts, poverty, and prosperity.</a:t>
            </a:r>
            <a:endParaRPr lang="fr-FR" dirty="0"/>
          </a:p>
        </p:txBody>
      </p:sp>
    </p:spTree>
    <p:extLst>
      <p:ext uri="{BB962C8B-B14F-4D97-AF65-F5344CB8AC3E}">
        <p14:creationId xmlns:p14="http://schemas.microsoft.com/office/powerpoint/2010/main" val="26837557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English Migration</a:t>
            </a:r>
            <a:endParaRPr lang="fr-FR" dirty="0"/>
          </a:p>
        </p:txBody>
      </p:sp>
      <p:sp>
        <p:nvSpPr>
          <p:cNvPr id="3" name="Content Placeholder 2"/>
          <p:cNvSpPr>
            <a:spLocks noGrp="1"/>
          </p:cNvSpPr>
          <p:nvPr>
            <p:ph idx="1"/>
          </p:nvPr>
        </p:nvSpPr>
        <p:spPr/>
        <p:txBody>
          <a:bodyPr>
            <a:normAutofit lnSpcReduction="10000"/>
          </a:bodyPr>
          <a:lstStyle/>
          <a:p>
            <a:r>
              <a:rPr lang="en-US" dirty="0"/>
              <a:t>England is crowded, hungry and </a:t>
            </a:r>
            <a:r>
              <a:rPr lang="en-US" dirty="0" smtClean="0"/>
              <a:t>poor. Between 1520 and 1580 England’s population grows from 2.5 million to 3.5 million</a:t>
            </a:r>
          </a:p>
          <a:p>
            <a:r>
              <a:rPr lang="en-US" dirty="0" smtClean="0"/>
              <a:t>London’s population quadrupled to 200,000 in the same time</a:t>
            </a:r>
          </a:p>
          <a:p>
            <a:r>
              <a:rPr lang="en-US" dirty="0" smtClean="0"/>
              <a:t>Enclosures and demands for rent undermined peasants security</a:t>
            </a:r>
            <a:endParaRPr lang="en-US" dirty="0"/>
          </a:p>
          <a:p>
            <a:r>
              <a:rPr lang="en-US" dirty="0"/>
              <a:t>From 1560’s on many in government promote plantations in Scotland to “settle” the </a:t>
            </a:r>
            <a:r>
              <a:rPr lang="en-US" dirty="0" smtClean="0"/>
              <a:t>idle</a:t>
            </a:r>
          </a:p>
          <a:p>
            <a:r>
              <a:rPr lang="en-US" dirty="0"/>
              <a:t>About 500,000 English settlers head to North </a:t>
            </a:r>
            <a:r>
              <a:rPr lang="en-US" dirty="0" smtClean="0"/>
              <a:t>America between 1600-1700</a:t>
            </a:r>
            <a:endParaRPr lang="en-US" dirty="0"/>
          </a:p>
          <a:p>
            <a:pPr marL="0" indent="0">
              <a:buNone/>
            </a:pPr>
            <a:endParaRPr lang="fr-FR" dirty="0"/>
          </a:p>
        </p:txBody>
      </p:sp>
    </p:spTree>
    <p:extLst>
      <p:ext uri="{BB962C8B-B14F-4D97-AF65-F5344CB8AC3E}">
        <p14:creationId xmlns:p14="http://schemas.microsoft.com/office/powerpoint/2010/main" val="2884733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ah02_europeansettlementm.jpg"/>
          <p:cNvPicPr>
            <a:picLocks noGrp="1" noChangeAspect="1"/>
          </p:cNvPicPr>
          <p:nvPr>
            <p:ph idx="1"/>
          </p:nvPr>
        </p:nvPicPr>
        <p:blipFill>
          <a:blip r:embed="rId2"/>
          <a:srcRect l="-17267" r="-17267"/>
          <a:stretch>
            <a:fillRect/>
          </a:stretch>
        </p:blipFill>
        <p:spPr>
          <a:xfrm>
            <a:off x="-381000" y="274638"/>
            <a:ext cx="10639882" cy="585152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r>
              <a:rPr lang="en-US" dirty="0"/>
              <a:t>What was the triangular trade?</a:t>
            </a:r>
            <a:endParaRPr lang="fr-FR" dirty="0"/>
          </a:p>
        </p:txBody>
      </p:sp>
    </p:spTree>
    <p:extLst>
      <p:ext uri="{BB962C8B-B14F-4D97-AF65-F5344CB8AC3E}">
        <p14:creationId xmlns:p14="http://schemas.microsoft.com/office/powerpoint/2010/main" val="4240250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38200"/>
            <a:ext cx="6794205" cy="5311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1235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r>
              <a:rPr lang="fr-FR" i="1" dirty="0" err="1" smtClean="0"/>
              <a:t>Zinn</a:t>
            </a:r>
            <a:r>
              <a:rPr lang="fr-FR" i="1" dirty="0" smtClean="0"/>
              <a:t>: </a:t>
            </a:r>
            <a:r>
              <a:rPr lang="en-US" dirty="0"/>
              <a:t>What is the outcome of Spanish activity in the Caribbean?  In other words, what happened to the Arawak? </a:t>
            </a:r>
            <a:endParaRPr lang="en-US" dirty="0" smtClean="0"/>
          </a:p>
          <a:p>
            <a:r>
              <a:rPr lang="en-US" i="1" dirty="0" smtClean="0"/>
              <a:t>Primary Sources: </a:t>
            </a:r>
            <a:r>
              <a:rPr lang="en-US" dirty="0"/>
              <a:t>What general pattern of Spanish conquest does las Casas present in </a:t>
            </a:r>
            <a:r>
              <a:rPr lang="en-US" i="1" dirty="0"/>
              <a:t>A Brief Account</a:t>
            </a:r>
            <a:r>
              <a:rPr lang="en-US" dirty="0"/>
              <a:t>? </a:t>
            </a:r>
            <a:endParaRPr lang="en-US" dirty="0" smtClean="0"/>
          </a:p>
          <a:p>
            <a:pPr lvl="0"/>
            <a:r>
              <a:rPr lang="en-US" i="1" dirty="0" smtClean="0"/>
              <a:t>Primary Sources: </a:t>
            </a:r>
            <a:r>
              <a:rPr lang="en-US" dirty="0"/>
              <a:t>How did las Casas structure his report to most influence the king's response?</a:t>
            </a:r>
          </a:p>
          <a:p>
            <a:endParaRPr lang="fr-FR" dirty="0"/>
          </a:p>
        </p:txBody>
      </p:sp>
    </p:spTree>
    <p:extLst>
      <p:ext uri="{BB962C8B-B14F-4D97-AF65-F5344CB8AC3E}">
        <p14:creationId xmlns:p14="http://schemas.microsoft.com/office/powerpoint/2010/main" val="20416479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Flow.thmx</Template>
  <TotalTime>598</TotalTime>
  <Words>1576</Words>
  <Application>Microsoft Office PowerPoint</Application>
  <PresentationFormat>On-screen Show (4:3)</PresentationFormat>
  <Paragraphs>181</Paragraphs>
  <Slides>55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Flow</vt:lpstr>
      <vt:lpstr>Chart</vt:lpstr>
      <vt:lpstr>Early European Colonization and the Chesapeake 1600-1700 </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Bartholome De La Casas</vt:lpstr>
      <vt:lpstr>The Spanish</vt:lpstr>
      <vt:lpstr>The Spanish (Conquest)</vt:lpstr>
      <vt:lpstr>Pueblo Rebellion</vt:lpstr>
      <vt:lpstr>Conflict and Resistance </vt:lpstr>
      <vt:lpstr>French and Dutch (Commerce)</vt:lpstr>
      <vt:lpstr>Map of New France 1612</vt:lpstr>
      <vt:lpstr>PowerPoint Presentation</vt:lpstr>
      <vt:lpstr>Difference French vs Dutch</vt:lpstr>
      <vt:lpstr>English (Settlement) </vt:lpstr>
      <vt:lpstr>Jamestown</vt:lpstr>
      <vt:lpstr>PowerPoint Presentation</vt:lpstr>
      <vt:lpstr>Mercator’s Map of the Carolina Coast (1633)</vt:lpstr>
      <vt:lpstr> John Smiths Map of Virginia (1608)</vt:lpstr>
      <vt:lpstr>PowerPoint Presentation</vt:lpstr>
      <vt:lpstr>PowerPoint Presentation</vt:lpstr>
      <vt:lpstr>PowerPoint Presentation</vt:lpstr>
      <vt:lpstr>New England</vt:lpstr>
      <vt:lpstr>Chesapeake and Middle Colonies</vt:lpstr>
      <vt:lpstr>Southern Colonies</vt:lpstr>
      <vt:lpstr>Chesapeake </vt:lpstr>
      <vt:lpstr>Reality</vt:lpstr>
      <vt:lpstr>Jamestown Settlement</vt:lpstr>
      <vt:lpstr>The Starving Times</vt:lpstr>
      <vt:lpstr>Tobacco</vt:lpstr>
      <vt:lpstr>Indentured Servitude</vt:lpstr>
      <vt:lpstr>Chesapeake Demographics</vt:lpstr>
      <vt:lpstr>House of Burgesses: 1619</vt:lpstr>
      <vt:lpstr>PowerPoint Presentation</vt:lpstr>
      <vt:lpstr>Class Clash</vt:lpstr>
      <vt:lpstr>Bacon’s Rebellion 1676</vt:lpstr>
      <vt:lpstr>PowerPoint Presentation</vt:lpstr>
      <vt:lpstr>PowerPoint Presentation</vt:lpstr>
      <vt:lpstr>Slavery</vt:lpstr>
      <vt:lpstr>Colonial Slavery</vt:lpstr>
      <vt:lpstr>Atlantic Slave Trade</vt:lpstr>
      <vt:lpstr>PowerPoint Presentation</vt:lpstr>
      <vt:lpstr>Maryland</vt:lpstr>
      <vt:lpstr>PowerPoint Presentation</vt:lpstr>
      <vt:lpstr>Maryland</vt:lpstr>
      <vt:lpstr>Religious Tolerance? </vt:lpstr>
      <vt:lpstr>MD Toleration Act</vt:lpstr>
      <vt:lpstr>PowerPoint Presentation</vt:lpstr>
      <vt:lpstr>English Migration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 2: 1607–1754</dc:title>
  <dc:creator>admin</dc:creator>
  <cp:lastModifiedBy>nadege</cp:lastModifiedBy>
  <cp:revision>46</cp:revision>
  <dcterms:created xsi:type="dcterms:W3CDTF">2014-09-02T12:05:42Z</dcterms:created>
  <dcterms:modified xsi:type="dcterms:W3CDTF">2015-08-25T14:20:27Z</dcterms:modified>
</cp:coreProperties>
</file>