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69" r:id="rId4"/>
    <p:sldId id="257" r:id="rId5"/>
    <p:sldId id="272" r:id="rId6"/>
    <p:sldId id="263" r:id="rId7"/>
    <p:sldId id="274" r:id="rId8"/>
    <p:sldId id="271" r:id="rId9"/>
    <p:sldId id="259" r:id="rId10"/>
    <p:sldId id="275" r:id="rId11"/>
    <p:sldId id="276" r:id="rId12"/>
    <p:sldId id="273" r:id="rId13"/>
    <p:sldId id="278" r:id="rId14"/>
    <p:sldId id="279" r:id="rId15"/>
    <p:sldId id="281" r:id="rId16"/>
    <p:sldId id="282" r:id="rId17"/>
    <p:sldId id="283" r:id="rId18"/>
    <p:sldId id="277" r:id="rId19"/>
    <p:sldId id="280" r:id="rId20"/>
    <p:sldId id="284" r:id="rId21"/>
    <p:sldId id="258" r:id="rId22"/>
    <p:sldId id="260" r:id="rId23"/>
    <p:sldId id="267" r:id="rId24"/>
    <p:sldId id="262" r:id="rId25"/>
    <p:sldId id="265" r:id="rId26"/>
    <p:sldId id="261" r:id="rId27"/>
    <p:sldId id="270" r:id="rId28"/>
    <p:sldId id="26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-13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4AD7E2-6637-CA40-88D9-262A1C0790DC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844A48A-CA82-9A45-AF1F-3DBC9476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wgbh/aia/part4/4p2959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ilderlehrman.org/history-by-era/age-jackson/resources/nullification-crisis" TargetMode="External"/><Relationship Id="rId3" Type="http://schemas.openxmlformats.org/officeDocument/2006/relationships/hyperlink" Target="http://www.gilderlehrman.org/sites/default/files/inline-pdfs/Excerpts%20from%20the%20Tariff%20of%201828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://www.gilderlehrman.org/history-by-era/age-jackson/resources/nullification-crisi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lderlehrman.org/sites/default/files/inline-pdfs/Nullification%20Proclamation.pdf" TargetMode="External"/><Relationship Id="rId4" Type="http://schemas.openxmlformats.org/officeDocument/2006/relationships/hyperlink" Target="http://www.gilderlehrman.org/sites/default/files/inline-pdfs/Second%20Reply%20to%20Hayn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ingushistory.org/documents/expositionandprotest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en.wikipedia.org/wiki/Thomas_Cole" TargetMode="External"/><Relationship Id="rId5" Type="http://schemas.openxmlformats.org/officeDocument/2006/relationships/hyperlink" Target="http://en.wikipedia.org/wiki/The_Oxbo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WE0NSpcttk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161cLYzuD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net/supremecourt/pop_glossary/npc.html" TargetMode="External"/><Relationship Id="rId4" Type="http://schemas.openxmlformats.org/officeDocument/2006/relationships/hyperlink" Target="http://www.law.cornell.edu/constitution/articlev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wnet/supremecourt/antebellum/landmark_mcculloch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rgiaencyclopedia.org/articles/government-politics/worcester-v-georgia-18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Early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Jackson "...the decision of the Supreme Court has fell still born, and they find that they cannot coerce Georgia to yield to its mandate," </a:t>
            </a:r>
          </a:p>
          <a:p>
            <a:r>
              <a:rPr lang="en-US" dirty="0" smtClean="0"/>
              <a:t>Worcester remains in jail until 1833</a:t>
            </a:r>
          </a:p>
          <a:p>
            <a:r>
              <a:rPr lang="en-US" dirty="0" smtClean="0">
                <a:hlinkClick r:id="rId2"/>
              </a:rPr>
              <a:t>Native Americans are forcibly removed</a:t>
            </a:r>
            <a:endParaRPr lang="en-US" dirty="0" smtClean="0"/>
          </a:p>
          <a:p>
            <a:r>
              <a:rPr lang="en-US" dirty="0" smtClean="0"/>
              <a:t>Trail of Tears 1838 (4,000 out of 17,000 die)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07576"/>
            <a:ext cx="8341967" cy="63711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Nullification</a:t>
            </a:r>
            <a:r>
              <a:rPr lang="en-US" dirty="0" smtClean="0"/>
              <a:t>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Tariff Passed in 1828 </a:t>
            </a:r>
            <a:r>
              <a:rPr lang="en-US" dirty="0" smtClean="0">
                <a:hlinkClick r:id="rId3"/>
              </a:rPr>
              <a:t>(Doc A)</a:t>
            </a:r>
            <a:endParaRPr lang="en-US" dirty="0" smtClean="0"/>
          </a:p>
          <a:p>
            <a:pPr lvl="1"/>
            <a:r>
              <a:rPr lang="en-US" dirty="0" smtClean="0"/>
              <a:t>Take a look at the wording of the actual tariff.  What type of products does this tariff affect?</a:t>
            </a:r>
          </a:p>
          <a:p>
            <a:pPr lvl="1"/>
            <a:r>
              <a:rPr lang="en-US" dirty="0" smtClean="0"/>
              <a:t>What part of the country makes these goods and would benefit from this tariff?</a:t>
            </a:r>
          </a:p>
          <a:p>
            <a:pPr lvl="1"/>
            <a:r>
              <a:rPr lang="en-US" dirty="0" smtClean="0"/>
              <a:t>What part of the country will find this tariff harmful to its economy and why? </a:t>
            </a:r>
          </a:p>
          <a:p>
            <a:pPr lvl="1"/>
            <a:r>
              <a:rPr lang="en-US" dirty="0" smtClean="0"/>
              <a:t>Predict what the response to the tariff will be.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Calhoun (South)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6232525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Vice President under Andrew Jackson</a:t>
            </a:r>
          </a:p>
          <a:p>
            <a:r>
              <a:rPr lang="en-US" dirty="0" smtClean="0"/>
              <a:t>Believed the Tariff of 1828 was unconstitutional since it favored the North</a:t>
            </a:r>
          </a:p>
          <a:p>
            <a:r>
              <a:rPr lang="en-US" dirty="0" smtClean="0"/>
              <a:t>Insisted that states had a right to refuse to follow a law if the state felt it violated its rights</a:t>
            </a:r>
          </a:p>
          <a:p>
            <a:pPr lvl="1"/>
            <a:r>
              <a:rPr lang="en-US" dirty="0" smtClean="0"/>
              <a:t>States could declare a federal law null and void</a:t>
            </a:r>
          </a:p>
          <a:p>
            <a:pPr lvl="1"/>
            <a:r>
              <a:rPr lang="en-US" dirty="0" smtClean="0"/>
              <a:t>This is called nullification, a rejection of the law</a:t>
            </a:r>
          </a:p>
          <a:p>
            <a:pPr lvl="1"/>
            <a:r>
              <a:rPr lang="en-US" dirty="0" smtClean="0"/>
              <a:t>He and many other Southerners called the 1928 tariff a “Tariff of Abominations”</a:t>
            </a:r>
          </a:p>
          <a:p>
            <a:endParaRPr lang="en-US" dirty="0"/>
          </a:p>
        </p:txBody>
      </p:sp>
      <p:pic>
        <p:nvPicPr>
          <p:cNvPr id="4" name="Picture 2" descr="http://amhist.ist.unomaha.edu/module_files/John%20C%20Calho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772992"/>
            <a:ext cx="2362200" cy="308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211669"/>
            <a:ext cx="5775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Next three slides from: </a:t>
            </a:r>
            <a:r>
              <a:rPr lang="en-US" sz="1100" dirty="0" smtClean="0">
                <a:hlinkClick r:id="rId3"/>
              </a:rPr>
              <a:t>http://www.gilderlehrman.org/history-by-era/age-jackson/resources/nullification-crisis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ANDREW JACKSON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President of the United States</a:t>
            </a:r>
          </a:p>
          <a:p>
            <a:r>
              <a:rPr lang="en-US" dirty="0" smtClean="0"/>
              <a:t>Believed in preserving the Union and fought nullification</a:t>
            </a:r>
          </a:p>
          <a:p>
            <a:r>
              <a:rPr lang="en-US" dirty="0" smtClean="0"/>
              <a:t>Recommended to Congress to reduce the Tariff of 1828, so they passed another tariff in 1832</a:t>
            </a:r>
          </a:p>
          <a:p>
            <a:endParaRPr lang="en-US" dirty="0"/>
          </a:p>
        </p:txBody>
      </p:sp>
      <p:pic>
        <p:nvPicPr>
          <p:cNvPr id="4" name="Picture 2" descr="http://multimedialearningllc.files.wordpress.com/2009/10/andrew_jack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183880"/>
            <a:ext cx="2209800" cy="267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Carolina was not pleased with the new tariff either.  They said it was oppressive, so the state passed the </a:t>
            </a:r>
            <a:r>
              <a:rPr lang="en-US" b="1" dirty="0" smtClean="0"/>
              <a:t>Nullification Ordinance </a:t>
            </a:r>
            <a:r>
              <a:rPr lang="en-US" dirty="0" smtClean="0"/>
              <a:t>in 1832.</a:t>
            </a:r>
          </a:p>
          <a:p>
            <a:r>
              <a:rPr lang="en-US" dirty="0" smtClean="0"/>
              <a:t>Declared the Tariffs of 1828 and 1832 null and void</a:t>
            </a:r>
          </a:p>
          <a:p>
            <a:r>
              <a:rPr lang="en-US" dirty="0" smtClean="0"/>
              <a:t>Stated they would secede if the federal government used force to make them comply. </a:t>
            </a:r>
          </a:p>
          <a:p>
            <a:endParaRPr lang="en-US" dirty="0"/>
          </a:p>
        </p:txBody>
      </p:sp>
      <p:pic>
        <p:nvPicPr>
          <p:cNvPr id="4" name="Picture 2" descr="http://iz.carnegiemnh.org/crayfish/images/south_caro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78469"/>
            <a:ext cx="2133600" cy="167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Claimed secession would be considered treason.</a:t>
            </a:r>
          </a:p>
          <a:p>
            <a:r>
              <a:rPr lang="en-US" dirty="0" smtClean="0"/>
              <a:t>Defended the federal government’s power to impose tariffs and chastised South Carolina for violating federal law because a state had no right to declare any national law null and void. </a:t>
            </a:r>
          </a:p>
          <a:p>
            <a:endParaRPr lang="en-US" dirty="0"/>
          </a:p>
        </p:txBody>
      </p:sp>
      <p:pic>
        <p:nvPicPr>
          <p:cNvPr id="4" name="Picture 2" descr="http://www.americaslibrary.gov/assets/aa/jackson/aa_jackson_subj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26" y="3736975"/>
            <a:ext cx="23209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Jackson asked Congress to grant him the ability to use military force to compel South Carolina to accept and follow the law  -- The Force Bill</a:t>
            </a:r>
          </a:p>
          <a:p>
            <a:r>
              <a:rPr lang="en-US" dirty="0" smtClean="0"/>
              <a:t>Meanwhile Henry Clay proposed another tariff in Congress that would reduce tariffs significantly over the next ten years – Compromise Tariff</a:t>
            </a:r>
          </a:p>
          <a:p>
            <a:r>
              <a:rPr lang="en-US" dirty="0" smtClean="0"/>
              <a:t>Both of these passed in 1833, and South Carolina repealed its ordinance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A: </a:t>
            </a:r>
            <a:r>
              <a:rPr lang="en-US" dirty="0" smtClean="0">
                <a:hlinkClick r:id="rId2"/>
              </a:rPr>
              <a:t>S. Carolina Protest</a:t>
            </a:r>
            <a:r>
              <a:rPr lang="en-US" dirty="0" smtClean="0"/>
              <a:t> (1828)</a:t>
            </a:r>
          </a:p>
          <a:p>
            <a:r>
              <a:rPr lang="en-US" dirty="0" smtClean="0"/>
              <a:t>Group B: </a:t>
            </a:r>
            <a:r>
              <a:rPr lang="en-US" dirty="0" smtClean="0">
                <a:hlinkClick r:id="rId3"/>
              </a:rPr>
              <a:t>Andrew Jackson’s Nullification Proclamation </a:t>
            </a:r>
            <a:r>
              <a:rPr lang="en-US" dirty="0" smtClean="0"/>
              <a:t>(1832)</a:t>
            </a:r>
          </a:p>
          <a:p>
            <a:r>
              <a:rPr lang="en-US" dirty="0" smtClean="0"/>
              <a:t>Group C: </a:t>
            </a:r>
            <a:r>
              <a:rPr lang="en-US" dirty="0" smtClean="0">
                <a:hlinkClick r:id="rId4"/>
              </a:rPr>
              <a:t>Daniel Webster’s Second Reply to Hayne </a:t>
            </a:r>
            <a:r>
              <a:rPr lang="en-US" dirty="0" smtClean="0"/>
              <a:t>(1830)</a:t>
            </a:r>
          </a:p>
          <a:p>
            <a:r>
              <a:rPr lang="en-US" dirty="0" smtClean="0"/>
              <a:t>What are the main points of the article?</a:t>
            </a:r>
          </a:p>
          <a:p>
            <a:r>
              <a:rPr lang="en-US" dirty="0" smtClean="0"/>
              <a:t>How does your author view the tariffs/nullification crisis?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Nullification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Were the tariffs fair?</a:t>
            </a:r>
          </a:p>
          <a:p>
            <a:r>
              <a:rPr lang="en-US" dirty="0" smtClean="0"/>
              <a:t>Was the nullification of tariffs an appropriate response by those who disagreed with tariffs?</a:t>
            </a:r>
          </a:p>
          <a:p>
            <a:r>
              <a:rPr lang="en-US" dirty="0" smtClean="0"/>
              <a:t>What can people do if they disagree with a law?</a:t>
            </a:r>
          </a:p>
          <a:p>
            <a:r>
              <a:rPr lang="en-US" dirty="0" smtClean="0"/>
              <a:t>Was the Force Bill an appropriate response from President Jackson?</a:t>
            </a:r>
          </a:p>
          <a:p>
            <a:r>
              <a:rPr lang="en-US" dirty="0" smtClean="0"/>
              <a:t>What do you think would have happened if South Carolina had not repealed the nullification ordinance?</a:t>
            </a:r>
          </a:p>
          <a:p>
            <a:r>
              <a:rPr lang="en-US" dirty="0" smtClean="0"/>
              <a:t>How does this compare with Jackson’s Response to 1832 Worcester </a:t>
            </a:r>
            <a:r>
              <a:rPr lang="en-US" dirty="0" err="1" smtClean="0"/>
              <a:t>v</a:t>
            </a:r>
            <a:r>
              <a:rPr lang="en-US" dirty="0" smtClean="0"/>
              <a:t>. Georgia?</a:t>
            </a:r>
          </a:p>
          <a:p>
            <a:r>
              <a:rPr lang="en-US" dirty="0" smtClean="0"/>
              <a:t>Who Won?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 the evolving role of the Supreme court in the early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Understand the conflict between state and federal government's as the two seek to define the constitution’s federal system</a:t>
            </a:r>
          </a:p>
          <a:p>
            <a:r>
              <a:rPr lang="en-US" dirty="0" smtClean="0"/>
              <a:t>Understand the early expressions of national culture</a:t>
            </a:r>
          </a:p>
          <a:p>
            <a:pPr lvl="1"/>
            <a:r>
              <a:rPr lang="en-US" dirty="0" smtClean="0"/>
              <a:t>Hudson River School</a:t>
            </a:r>
          </a:p>
          <a:p>
            <a:pPr lvl="1"/>
            <a:r>
              <a:rPr lang="en-US" dirty="0" smtClean="0"/>
              <a:t>First Party Systems (Crash Course)</a:t>
            </a:r>
          </a:p>
          <a:p>
            <a:pPr lvl="1"/>
            <a:r>
              <a:rPr lang="en-US" dirty="0" smtClean="0"/>
              <a:t>Second Great Awakening (Thurs)</a:t>
            </a:r>
          </a:p>
          <a:p>
            <a:pPr lvl="1"/>
            <a:r>
              <a:rPr lang="en-US" dirty="0" smtClean="0"/>
              <a:t>Utopian Communities (Thurs)</a:t>
            </a:r>
          </a:p>
          <a:p>
            <a:pPr lvl="1"/>
            <a:r>
              <a:rPr lang="en-US" dirty="0" smtClean="0"/>
              <a:t>Seneca Falls (Thurs)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sides claimed victory</a:t>
            </a:r>
          </a:p>
          <a:p>
            <a:r>
              <a:rPr lang="en-US" dirty="0" smtClean="0"/>
              <a:t>Nationalists said they won because they showed that no state is more powerful than the federal government.</a:t>
            </a:r>
          </a:p>
          <a:p>
            <a:r>
              <a:rPr lang="en-US" dirty="0" smtClean="0"/>
              <a:t>South Carolina said that the nullification process allowed them to get what they wanted.</a:t>
            </a:r>
          </a:p>
          <a:p>
            <a:r>
              <a:rPr lang="en-US" dirty="0" smtClean="0"/>
              <a:t>What do you think?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Hudson River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movement influenced by romanticism</a:t>
            </a:r>
          </a:p>
          <a:p>
            <a:r>
              <a:rPr lang="en-US" dirty="0" smtClean="0"/>
              <a:t>Focused on wilderness, American Landscape</a:t>
            </a:r>
          </a:p>
          <a:p>
            <a:r>
              <a:rPr lang="en-US" dirty="0" smtClean="0"/>
              <a:t>Thomas Cole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54413"/>
            <a:ext cx="3759868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tooltip="Thomas Cole"/>
              </a:rPr>
              <a:t>Thomas Cole</a:t>
            </a:r>
            <a:r>
              <a:rPr lang="en-US" dirty="0" smtClean="0"/>
              <a:t> (1801–1848), </a:t>
            </a:r>
            <a:r>
              <a:rPr lang="en-US" i="1" dirty="0" smtClean="0">
                <a:hlinkClick r:id="rId5" tooltip="The Oxbow"/>
              </a:rPr>
              <a:t>The Oxbow,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638"/>
            <a:ext cx="8305800" cy="4955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638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Among the Sierra Nevada Mountains, California</a:t>
            </a:r>
            <a:r>
              <a:rPr lang="en-US" dirty="0"/>
              <a:t> (1868), by Albert </a:t>
            </a:r>
            <a:r>
              <a:rPr lang="en-US" dirty="0" smtClean="0"/>
              <a:t>Bierstadt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Emergence of Party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Hamilton’s (Federalist) conception of America?</a:t>
            </a:r>
          </a:p>
          <a:p>
            <a:r>
              <a:rPr lang="en-US" dirty="0" smtClean="0"/>
              <a:t>How did Jefferson (</a:t>
            </a:r>
            <a:r>
              <a:rPr lang="en-US" dirty="0"/>
              <a:t>D</a:t>
            </a:r>
            <a:r>
              <a:rPr lang="en-US" dirty="0" smtClean="0"/>
              <a:t>emocratic Republican disagree?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Seneca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Utopian Communities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Great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Douglass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Embargo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Friday’s DBQ </a:t>
            </a:r>
          </a:p>
          <a:p>
            <a:r>
              <a:rPr lang="en-US" dirty="0" smtClean="0"/>
              <a:t>Finish </a:t>
            </a:r>
            <a:r>
              <a:rPr lang="en-US" dirty="0" err="1" smtClean="0"/>
              <a:t>Marbury</a:t>
            </a:r>
            <a:r>
              <a:rPr lang="en-US" dirty="0" smtClean="0"/>
              <a:t> V. Madison in small groups</a:t>
            </a:r>
          </a:p>
          <a:p>
            <a:r>
              <a:rPr lang="en-US" dirty="0" smtClean="0"/>
              <a:t>Lecture and discussion on</a:t>
            </a:r>
          </a:p>
          <a:p>
            <a:pPr lvl="1"/>
            <a:r>
              <a:rPr lang="en-US" dirty="0" smtClean="0"/>
              <a:t> America’s experiment with mass democracy</a:t>
            </a:r>
          </a:p>
          <a:p>
            <a:pPr lvl="1"/>
            <a:r>
              <a:rPr lang="en-US" dirty="0" smtClean="0"/>
              <a:t>America’s unified (and divided) national culture</a:t>
            </a:r>
          </a:p>
          <a:p>
            <a:r>
              <a:rPr lang="en-US" dirty="0" smtClean="0"/>
              <a:t>Thursday Territorial Expansion, Foreign Policy and Slavery and the South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(1801-1829)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1801–1809 Jefferson president</a:t>
            </a:r>
          </a:p>
          <a:p>
            <a:r>
              <a:rPr lang="en-US" dirty="0" smtClean="0"/>
              <a:t>1803 </a:t>
            </a:r>
            <a:r>
              <a:rPr lang="en-US" dirty="0" err="1" smtClean="0"/>
              <a:t>Marbury</a:t>
            </a:r>
            <a:r>
              <a:rPr lang="en-US" dirty="0" smtClean="0"/>
              <a:t> V. Madison</a:t>
            </a:r>
          </a:p>
          <a:p>
            <a:r>
              <a:rPr lang="en-US" dirty="0" smtClean="0"/>
              <a:t>1807 Embargo Act</a:t>
            </a:r>
          </a:p>
          <a:p>
            <a:r>
              <a:rPr lang="en-US" dirty="0" smtClean="0"/>
              <a:t>1819 McCulloch </a:t>
            </a:r>
            <a:r>
              <a:rPr lang="en-US" dirty="0" err="1" smtClean="0"/>
              <a:t>v</a:t>
            </a:r>
            <a:r>
              <a:rPr lang="en-US" dirty="0" smtClean="0"/>
              <a:t>. Maryland</a:t>
            </a:r>
          </a:p>
          <a:p>
            <a:r>
              <a:rPr lang="en-US" dirty="0" smtClean="0"/>
              <a:t>1809–1817 Madison president</a:t>
            </a:r>
          </a:p>
          <a:p>
            <a:r>
              <a:rPr lang="en-US" dirty="0" smtClean="0"/>
              <a:t>1817 –1825 Monroe President</a:t>
            </a:r>
          </a:p>
          <a:p>
            <a:r>
              <a:rPr lang="en-US" dirty="0" smtClean="0"/>
              <a:t>1825 to 1829 John Quincy Adams President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(1801-1829)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1829–1837 Andrew Jackson President</a:t>
            </a:r>
          </a:p>
          <a:p>
            <a:r>
              <a:rPr lang="en-US" dirty="0" smtClean="0"/>
              <a:t>1831 Cherokee Nation </a:t>
            </a:r>
            <a:r>
              <a:rPr lang="en-US" dirty="0" err="1" smtClean="0"/>
              <a:t>v</a:t>
            </a:r>
            <a:r>
              <a:rPr lang="en-US" dirty="0" smtClean="0"/>
              <a:t>. Georgia </a:t>
            </a:r>
          </a:p>
          <a:p>
            <a:r>
              <a:rPr lang="en-US" dirty="0" smtClean="0"/>
              <a:t>1832 Worcester </a:t>
            </a:r>
            <a:r>
              <a:rPr lang="en-US" dirty="0" err="1" smtClean="0"/>
              <a:t>v</a:t>
            </a:r>
            <a:r>
              <a:rPr lang="en-US" dirty="0" smtClean="0"/>
              <a:t>. Georgia</a:t>
            </a:r>
          </a:p>
          <a:p>
            <a:r>
              <a:rPr lang="en-US" dirty="0" smtClean="0"/>
              <a:t>1837–1841 Martin Van Buren President</a:t>
            </a:r>
          </a:p>
          <a:p>
            <a:r>
              <a:rPr lang="en-US" dirty="0" smtClean="0"/>
              <a:t>1848 Seneca Falls convention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McCulloch </a:t>
            </a:r>
            <a:r>
              <a:rPr lang="en-US" dirty="0" err="1" smtClean="0"/>
              <a:t>v</a:t>
            </a:r>
            <a:r>
              <a:rPr lang="en-US" dirty="0" smtClean="0"/>
              <a:t>. Maryland (1819)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Bank of the United States was chartered in 1816</a:t>
            </a:r>
          </a:p>
          <a:p>
            <a:pPr lvl="1"/>
            <a:r>
              <a:rPr lang="en-US" dirty="0" smtClean="0"/>
              <a:t>Bank agreed to loan the federal government money in lieu of taxes</a:t>
            </a:r>
          </a:p>
          <a:p>
            <a:r>
              <a:rPr lang="en-US" dirty="0" smtClean="0"/>
              <a:t>State banks began to fail in the depression of 1818</a:t>
            </a:r>
          </a:p>
          <a:p>
            <a:r>
              <a:rPr lang="en-US" dirty="0" smtClean="0"/>
              <a:t>Maryland, which imposed a hefty tax on "any bank not chartered within the state."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McCulloch </a:t>
            </a:r>
            <a:r>
              <a:rPr lang="en-US" dirty="0" err="1" smtClean="0">
                <a:hlinkClick r:id="rId2"/>
              </a:rPr>
              <a:t>v</a:t>
            </a:r>
            <a:r>
              <a:rPr lang="en-US" dirty="0" smtClean="0">
                <a:hlinkClick r:id="rId2"/>
              </a:rPr>
              <a:t>. Maryland (1819)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Supreme Court ruled that Congress had implied powers under the </a:t>
            </a:r>
            <a:r>
              <a:rPr lang="en-US" dirty="0" smtClean="0">
                <a:hlinkClick r:id="rId3"/>
              </a:rPr>
              <a:t>Necessary and Proper Clause </a:t>
            </a:r>
            <a:r>
              <a:rPr lang="en-US" dirty="0" smtClean="0"/>
              <a:t>of Article I, Section 8 of the Constitution to create the Second Bank</a:t>
            </a:r>
          </a:p>
          <a:p>
            <a:r>
              <a:rPr lang="en-US" dirty="0" smtClean="0"/>
              <a:t>Second, the Court ruled that Maryland lacked the power to tax the Bank because, pursuant to the </a:t>
            </a:r>
            <a:r>
              <a:rPr lang="en-US" dirty="0" smtClean="0">
                <a:hlinkClick r:id="rId4"/>
              </a:rPr>
              <a:t>Supremacy Clause </a:t>
            </a:r>
            <a:r>
              <a:rPr lang="en-US" dirty="0" smtClean="0"/>
              <a:t>of Article VI of the Constitution</a:t>
            </a:r>
          </a:p>
          <a:p>
            <a:r>
              <a:rPr lang="en-US" dirty="0" smtClean="0"/>
              <a:t>Finally, the Court held that the "sovereignty” lies with the people of the United States, not with the individual states that comprise it</a:t>
            </a:r>
          </a:p>
          <a:p>
            <a:pPr lvl="1"/>
            <a:r>
              <a:rPr lang="en-US" dirty="0" smtClean="0"/>
              <a:t>Shoots down compact theory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Cherokee Nation </a:t>
            </a:r>
            <a:r>
              <a:rPr lang="en-US" i="1" dirty="0" err="1"/>
              <a:t>v</a:t>
            </a:r>
            <a:r>
              <a:rPr lang="en-US" i="1" dirty="0"/>
              <a:t>. </a:t>
            </a:r>
            <a:r>
              <a:rPr lang="en-US" i="1" dirty="0" smtClean="0"/>
              <a:t>Georgia (1831)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1828 GA passed laws stripping local Cherokee of their rights. </a:t>
            </a:r>
          </a:p>
          <a:p>
            <a:pPr lvl="1"/>
            <a:r>
              <a:rPr lang="en-US" dirty="0" smtClean="0"/>
              <a:t>authorized Cherokee removal from their lands</a:t>
            </a:r>
          </a:p>
          <a:p>
            <a:r>
              <a:rPr lang="en-US" dirty="0" smtClean="0"/>
              <a:t>The Cherokee claimed they were a nation with treaty rights</a:t>
            </a:r>
          </a:p>
          <a:p>
            <a:r>
              <a:rPr lang="en-US" dirty="0" smtClean="0"/>
              <a:t>Indian Removal Act Passed in 1830</a:t>
            </a:r>
          </a:p>
          <a:p>
            <a:r>
              <a:rPr lang="en-US" dirty="0" smtClean="0"/>
              <a:t>Negotiations failed with Jackson and Congress</a:t>
            </a:r>
          </a:p>
          <a:p>
            <a:r>
              <a:rPr lang="en-US" dirty="0" smtClean="0"/>
              <a:t>the Cherokee sought an injunction ("order to stop") at the Supreme Court</a:t>
            </a:r>
          </a:p>
          <a:p>
            <a:r>
              <a:rPr lang="en-US" dirty="0" smtClean="0"/>
              <a:t>The Court ruled that it lacked jurisdiction to hear the case and could not resolve it.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Worcester v. Georgia</a:t>
            </a:r>
            <a:r>
              <a:rPr lang="en-US" dirty="0" smtClean="0"/>
              <a:t> (1832)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Samuel Worcester, a native of Vermont, was a minister</a:t>
            </a:r>
          </a:p>
          <a:p>
            <a:pPr lvl="1"/>
            <a:r>
              <a:rPr lang="en-US" dirty="0" smtClean="0"/>
              <a:t>often advised the Cherokee about their political and legal rights under the Constitution and federal-Cherokee treaties.</a:t>
            </a:r>
          </a:p>
          <a:p>
            <a:r>
              <a:rPr lang="en-US" dirty="0" smtClean="0"/>
              <a:t>GA passed a law requiring its citizens to obtain a state license before dwelling inside the Cherokee Nation. </a:t>
            </a:r>
          </a:p>
          <a:p>
            <a:r>
              <a:rPr lang="en-US" dirty="0" smtClean="0"/>
              <a:t>Court rules that the native Americans cannot be regulated by states because they are separate nations.</a:t>
            </a:r>
          </a:p>
          <a:p>
            <a:r>
              <a:rPr lang="en-US" dirty="0" smtClean="0"/>
              <a:t>Ruled the law unconstitutional, chastised GA for its treatment of Natives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194</TotalTime>
  <Words>1159</Words>
  <Application>Microsoft Macintosh PowerPoint</Application>
  <PresentationFormat>On-screen Show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Breeze</vt:lpstr>
      <vt:lpstr>The Early Republic</vt:lpstr>
      <vt:lpstr>Learning Objectives</vt:lpstr>
      <vt:lpstr>Today’s Agenda</vt:lpstr>
      <vt:lpstr>Timeline (1801-1829) </vt:lpstr>
      <vt:lpstr>Timeline (1801-1829) </vt:lpstr>
      <vt:lpstr>McCulloch v. Maryland (1819)</vt:lpstr>
      <vt:lpstr>McCulloch v. Maryland (1819)</vt:lpstr>
      <vt:lpstr>Cherokee Nation v. Georgia (1831) </vt:lpstr>
      <vt:lpstr>Worcester v. Georgia (1832)</vt:lpstr>
      <vt:lpstr>Jackson’s Response</vt:lpstr>
      <vt:lpstr>PowerPoint Presentation</vt:lpstr>
      <vt:lpstr>Nullification Crisis</vt:lpstr>
      <vt:lpstr>Calhoun (South)</vt:lpstr>
      <vt:lpstr>ANDREW JACKSON</vt:lpstr>
      <vt:lpstr>Nullification</vt:lpstr>
      <vt:lpstr>Jackson’s Response</vt:lpstr>
      <vt:lpstr>Force Bill</vt:lpstr>
      <vt:lpstr>Primary Source </vt:lpstr>
      <vt:lpstr>Nullification Discussion</vt:lpstr>
      <vt:lpstr>Who won? </vt:lpstr>
      <vt:lpstr>Hudson River School</vt:lpstr>
      <vt:lpstr>PowerPoint Presentation</vt:lpstr>
      <vt:lpstr>Emergence of Party System</vt:lpstr>
      <vt:lpstr>Seneca Falls</vt:lpstr>
      <vt:lpstr>Utopian Communities </vt:lpstr>
      <vt:lpstr>Second Great Awakening</vt:lpstr>
      <vt:lpstr>Frederick Douglass</vt:lpstr>
      <vt:lpstr>Embargo Act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Dustin</cp:lastModifiedBy>
  <cp:revision>41</cp:revision>
  <dcterms:created xsi:type="dcterms:W3CDTF">2014-10-28T12:24:12Z</dcterms:created>
  <dcterms:modified xsi:type="dcterms:W3CDTF">2014-10-28T16:53:42Z</dcterms:modified>
</cp:coreProperties>
</file>