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9" r:id="rId3"/>
    <p:sldId id="300" r:id="rId4"/>
    <p:sldId id="285" r:id="rId5"/>
    <p:sldId id="293" r:id="rId6"/>
    <p:sldId id="286" r:id="rId7"/>
    <p:sldId id="294" r:id="rId8"/>
    <p:sldId id="302" r:id="rId9"/>
    <p:sldId id="301" r:id="rId10"/>
    <p:sldId id="295" r:id="rId11"/>
    <p:sldId id="296" r:id="rId12"/>
    <p:sldId id="298" r:id="rId13"/>
    <p:sldId id="299" r:id="rId14"/>
    <p:sldId id="297" r:id="rId15"/>
    <p:sldId id="287" r:id="rId16"/>
    <p:sldId id="271" r:id="rId17"/>
    <p:sldId id="259" r:id="rId18"/>
    <p:sldId id="275" r:id="rId19"/>
    <p:sldId id="276" r:id="rId20"/>
    <p:sldId id="273" r:id="rId21"/>
    <p:sldId id="278" r:id="rId22"/>
    <p:sldId id="281" r:id="rId23"/>
    <p:sldId id="282" r:id="rId24"/>
    <p:sldId id="283" r:id="rId25"/>
    <p:sldId id="291" r:id="rId26"/>
    <p:sldId id="290" r:id="rId27"/>
    <p:sldId id="288" r:id="rId28"/>
    <p:sldId id="289" r:id="rId29"/>
    <p:sldId id="29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dege"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76" d="100"/>
          <a:sy n="76" d="100"/>
        </p:scale>
        <p:origin x="-39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1-19T06:47:01.025"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D54AD7E2-6637-CA40-88D9-262A1C0790DC}"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4A48A-CA82-9A45-AF1F-3DBC94763F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4AD7E2-6637-CA40-88D9-262A1C0790DC}"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4A48A-CA82-9A45-AF1F-3DBC94763F30}"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54AD7E2-6637-CA40-88D9-262A1C0790DC}"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4A48A-CA82-9A45-AF1F-3DBC94763F3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54AD7E2-6637-CA40-88D9-262A1C0790DC}"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4A48A-CA82-9A45-AF1F-3DBC94763F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54AD7E2-6637-CA40-88D9-262A1C0790DC}"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4A48A-CA82-9A45-AF1F-3DBC94763F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D54AD7E2-6637-CA40-88D9-262A1C0790DC}"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4A48A-CA82-9A45-AF1F-3DBC94763F30}"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4AD7E2-6637-CA40-88D9-262A1C0790DC}"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4A48A-CA82-9A45-AF1F-3DBC94763F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54AD7E2-6637-CA40-88D9-262A1C0790DC}"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4A48A-CA82-9A45-AF1F-3DBC94763F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54AD7E2-6637-CA40-88D9-262A1C0790DC}" type="datetimeFigureOut">
              <a:rPr lang="en-US" smtClean="0"/>
              <a:pPr/>
              <a:t>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44A48A-CA82-9A45-AF1F-3DBC94763F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54AD7E2-6637-CA40-88D9-262A1C0790DC}" type="datetimeFigureOut">
              <a:rPr lang="en-US" smtClean="0"/>
              <a:pPr/>
              <a:t>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44A48A-CA82-9A45-AF1F-3DBC94763F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AD7E2-6637-CA40-88D9-262A1C0790DC}" type="datetimeFigureOut">
              <a:rPr lang="en-US" smtClean="0"/>
              <a:pPr/>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44A48A-CA82-9A45-AF1F-3DBC94763F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4AD7E2-6637-CA40-88D9-262A1C0790DC}"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4A48A-CA82-9A45-AF1F-3DBC94763F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54AD7E2-6637-CA40-88D9-262A1C0790DC}" type="datetimeFigureOut">
              <a:rPr lang="en-US" smtClean="0"/>
              <a:pPr/>
              <a:t>11/19/2015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6844A48A-CA82-9A45-AF1F-3DBC94763F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georgiaencyclopedia.org/articles/government-politics/worcester-v-georgia-183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pbs.org/wgbh/aia/part4/4p2959.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gilderlehrman.org/history-by-era/age-jackson/resources/nullification-crisi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ilderlehrman.org/history-by-era/age-jackson/resources/nullification-crisis"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EGfxyeuy8u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Andrew Jackson Debate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7699" r="-17699"/>
          <a:stretch>
            <a:fillRect/>
          </a:stretch>
        </p:blipFill>
        <p:spPr>
          <a:xfrm>
            <a:off x="0" y="533400"/>
            <a:ext cx="10017571" cy="5410200"/>
          </a:xfrm>
        </p:spPr>
      </p:pic>
    </p:spTree>
    <p:extLst>
      <p:ext uri="{BB962C8B-B14F-4D97-AF65-F5344CB8AC3E}">
        <p14:creationId xmlns:p14="http://schemas.microsoft.com/office/powerpoint/2010/main" val="2101976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5686" r="-15686"/>
          <a:stretch>
            <a:fillRect/>
          </a:stretch>
        </p:blipFill>
        <p:spPr>
          <a:xfrm>
            <a:off x="-609600" y="457200"/>
            <a:ext cx="10806033" cy="5836025"/>
          </a:xfrm>
        </p:spPr>
      </p:pic>
    </p:spTree>
    <p:extLst>
      <p:ext uri="{BB962C8B-B14F-4D97-AF65-F5344CB8AC3E}">
        <p14:creationId xmlns:p14="http://schemas.microsoft.com/office/powerpoint/2010/main" val="701497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Election of 1828</a:t>
            </a:r>
            <a:endParaRPr lang="fr-FR" dirty="0"/>
          </a:p>
        </p:txBody>
      </p:sp>
      <p:sp>
        <p:nvSpPr>
          <p:cNvPr id="4" name="AutoShape 2" descr="Image result for election of 182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Image result for election of 1828"/>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a:p>
            <a:endParaRPr lang="fr-FR" dirty="0"/>
          </a:p>
        </p:txBody>
      </p:sp>
      <p:pic>
        <p:nvPicPr>
          <p:cNvPr id="1030" name="Picture 6" descr="ElectoralCollege1828.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6734" y="1600201"/>
            <a:ext cx="4732866" cy="4868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10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Election of 1832</a:t>
            </a:r>
            <a:endParaRPr lang="fr-FR" dirty="0"/>
          </a:p>
        </p:txBody>
      </p:sp>
      <p:sp>
        <p:nvSpPr>
          <p:cNvPr id="3" name="Content Placeholder 2"/>
          <p:cNvSpPr>
            <a:spLocks noGrp="1"/>
          </p:cNvSpPr>
          <p:nvPr>
            <p:ph idx="1"/>
          </p:nvPr>
        </p:nvSpPr>
        <p:spPr/>
        <p:txBody>
          <a:bodyPr/>
          <a:lstStyle/>
          <a:p>
            <a:endParaRPr lang="fr-FR" dirty="0"/>
          </a:p>
        </p:txBody>
      </p:sp>
      <p:pic>
        <p:nvPicPr>
          <p:cNvPr id="2050" name="Picture 2" descr="ElectoralCollege1832.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86840"/>
            <a:ext cx="4000500"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263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Whigs = American System</a:t>
            </a:r>
            <a:endParaRPr lang="en-US" dirty="0"/>
          </a:p>
        </p:txBody>
      </p:sp>
      <p:sp>
        <p:nvSpPr>
          <p:cNvPr id="3" name="Content Placeholder 2"/>
          <p:cNvSpPr>
            <a:spLocks noGrp="1"/>
          </p:cNvSpPr>
          <p:nvPr>
            <p:ph idx="1"/>
          </p:nvPr>
        </p:nvSpPr>
        <p:spPr/>
        <p:txBody>
          <a:bodyPr>
            <a:normAutofit fontScale="92500"/>
          </a:bodyPr>
          <a:lstStyle/>
          <a:p>
            <a:r>
              <a:rPr lang="en-US" dirty="0" smtClean="0"/>
              <a:t>Support for a high tariff to protect American industries and generate revenue for the federal government</a:t>
            </a:r>
          </a:p>
          <a:p>
            <a:r>
              <a:rPr lang="en-US" dirty="0" smtClean="0"/>
              <a:t>Maintenance of high public land prices to generate federal revenue</a:t>
            </a:r>
          </a:p>
          <a:p>
            <a:r>
              <a:rPr lang="en-US" dirty="0" smtClean="0"/>
              <a:t>Preservation of the Bank of the United States to stabilize the currency and rein in risky state and local banks</a:t>
            </a:r>
          </a:p>
          <a:p>
            <a:r>
              <a:rPr lang="en-US" dirty="0" smtClean="0"/>
              <a:t>Development of a system of internal improvements (such as roads and canals) which would knit the nation together and be financed by the tariff and land sales revenues.</a:t>
            </a:r>
          </a:p>
        </p:txBody>
      </p:sp>
    </p:spTree>
    <p:extLst>
      <p:ext uri="{BB962C8B-B14F-4D97-AF65-F5344CB8AC3E}">
        <p14:creationId xmlns:p14="http://schemas.microsoft.com/office/powerpoint/2010/main" val="3514183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Removal Bill 1830</a:t>
            </a:r>
            <a:endParaRPr lang="en-US" dirty="0"/>
          </a:p>
        </p:txBody>
      </p:sp>
      <p:sp>
        <p:nvSpPr>
          <p:cNvPr id="3" name="Content Placeholder 2"/>
          <p:cNvSpPr>
            <a:spLocks noGrp="1"/>
          </p:cNvSpPr>
          <p:nvPr>
            <p:ph idx="1"/>
          </p:nvPr>
        </p:nvSpPr>
        <p:spPr/>
        <p:txBody>
          <a:bodyPr/>
          <a:lstStyle/>
          <a:p>
            <a:r>
              <a:rPr lang="en-US" dirty="0" smtClean="0"/>
              <a:t>“Philanthropy </a:t>
            </a:r>
            <a:r>
              <a:rPr lang="en-US" dirty="0"/>
              <a:t>could not wish to see this continent restored to the condition in which it was found by our forebears. What good man would prefer a country covered with forests and ranged by a few thousand savages to our extensive Republic, studded with cities, towns, and prosperous farms</a:t>
            </a:r>
            <a:r>
              <a:rPr lang="en-US" dirty="0" smtClean="0"/>
              <a:t>?”</a:t>
            </a:r>
          </a:p>
          <a:p>
            <a:pPr lvl="1"/>
            <a:r>
              <a:rPr lang="en-US" dirty="0" smtClean="0"/>
              <a:t>-- Andrew Jackson </a:t>
            </a:r>
            <a:endParaRPr lang="en-US" dirty="0"/>
          </a:p>
        </p:txBody>
      </p:sp>
    </p:spTree>
    <p:extLst>
      <p:ext uri="{BB962C8B-B14F-4D97-AF65-F5344CB8AC3E}">
        <p14:creationId xmlns:p14="http://schemas.microsoft.com/office/powerpoint/2010/main" val="2068441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Cherokee Nation </a:t>
            </a:r>
            <a:r>
              <a:rPr lang="en-US" i="1" dirty="0" err="1"/>
              <a:t>v</a:t>
            </a:r>
            <a:r>
              <a:rPr lang="en-US" i="1" dirty="0"/>
              <a:t>. </a:t>
            </a:r>
            <a:r>
              <a:rPr lang="en-US" i="1" dirty="0" smtClean="0"/>
              <a:t>Georgia (1831)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1828 GA passed laws stripping local Cherokee of their rights. </a:t>
            </a:r>
          </a:p>
          <a:p>
            <a:pPr lvl="1"/>
            <a:r>
              <a:rPr lang="en-US" dirty="0" smtClean="0"/>
              <a:t>authorized Cherokee removal from their lands</a:t>
            </a:r>
          </a:p>
          <a:p>
            <a:r>
              <a:rPr lang="en-US" dirty="0" smtClean="0"/>
              <a:t>The Cherokee claimed they were a nation with treaty rights</a:t>
            </a:r>
          </a:p>
          <a:p>
            <a:r>
              <a:rPr lang="en-US" dirty="0" smtClean="0"/>
              <a:t>Indian Removal Act Passed in 1830</a:t>
            </a:r>
          </a:p>
          <a:p>
            <a:r>
              <a:rPr lang="en-US" dirty="0" smtClean="0"/>
              <a:t>Negotiations failed with Jackson and Congress</a:t>
            </a:r>
          </a:p>
          <a:p>
            <a:r>
              <a:rPr lang="en-US" dirty="0" smtClean="0"/>
              <a:t>the Cherokee sought an injunction ("order to stop") at the Supreme Court</a:t>
            </a:r>
          </a:p>
          <a:p>
            <a:r>
              <a:rPr lang="en-US" dirty="0" smtClean="0"/>
              <a:t>The Court ruled that it lacked jurisdiction to hear the case and could not resolve it.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Worcester v. Georgia</a:t>
            </a:r>
            <a:r>
              <a:rPr lang="en-US" dirty="0" smtClean="0"/>
              <a:t> (1832)</a:t>
            </a:r>
            <a:endParaRPr lang="en-US" dirty="0"/>
          </a:p>
        </p:txBody>
      </p:sp>
      <p:sp>
        <p:nvSpPr>
          <p:cNvPr id="3" name="Content Placeholder 2"/>
          <p:cNvSpPr>
            <a:spLocks noGrp="1"/>
          </p:cNvSpPr>
          <p:nvPr>
            <p:ph idx="1"/>
          </p:nvPr>
        </p:nvSpPr>
        <p:spPr/>
        <p:txBody>
          <a:bodyPr>
            <a:normAutofit lnSpcReduction="10000"/>
          </a:bodyPr>
          <a:lstStyle/>
          <a:p>
            <a:r>
              <a:rPr lang="en-US" dirty="0" smtClean="0"/>
              <a:t>Samuel Worcester, a native of Vermont, was a minister</a:t>
            </a:r>
          </a:p>
          <a:p>
            <a:pPr lvl="1"/>
            <a:r>
              <a:rPr lang="en-US" dirty="0" smtClean="0"/>
              <a:t>often advised the Cherokee about their political and legal rights under the Constitution and federal-Cherokee treaties.</a:t>
            </a:r>
          </a:p>
          <a:p>
            <a:r>
              <a:rPr lang="en-US" dirty="0" smtClean="0"/>
              <a:t>GA passed a law requiring its citizens to obtain a state license before dwelling inside the Cherokee Nation. </a:t>
            </a:r>
          </a:p>
          <a:p>
            <a:r>
              <a:rPr lang="en-US" dirty="0" smtClean="0"/>
              <a:t>Court rules that the native Americans cannot be regulated by states because they are separate nations.</a:t>
            </a:r>
          </a:p>
          <a:p>
            <a:r>
              <a:rPr lang="en-US" dirty="0" smtClean="0"/>
              <a:t>Ruled the law unconstitutional, chastised GA for its treatment of Natives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Jackson’s Response</a:t>
            </a:r>
            <a:endParaRPr lang="en-US" dirty="0"/>
          </a:p>
        </p:txBody>
      </p:sp>
      <p:sp>
        <p:nvSpPr>
          <p:cNvPr id="3" name="Content Placeholder 2"/>
          <p:cNvSpPr>
            <a:spLocks noGrp="1"/>
          </p:cNvSpPr>
          <p:nvPr>
            <p:ph idx="1"/>
          </p:nvPr>
        </p:nvSpPr>
        <p:spPr/>
        <p:txBody>
          <a:bodyPr/>
          <a:lstStyle/>
          <a:p>
            <a:r>
              <a:rPr lang="en-US" dirty="0" smtClean="0"/>
              <a:t>Jackson "...the decision of the Supreme Court has fell still born, and they find that they cannot coerce Georgia to yield to its mandate," </a:t>
            </a:r>
          </a:p>
          <a:p>
            <a:r>
              <a:rPr lang="en-US" dirty="0" smtClean="0"/>
              <a:t>Worcester remains in jail until 1833</a:t>
            </a:r>
          </a:p>
          <a:p>
            <a:r>
              <a:rPr lang="en-US" dirty="0" smtClean="0">
                <a:hlinkClick r:id="rId2"/>
              </a:rPr>
              <a:t>Native Americans are forcibly removed</a:t>
            </a:r>
            <a:endParaRPr lang="en-US" dirty="0" smtClean="0"/>
          </a:p>
          <a:p>
            <a:r>
              <a:rPr lang="en-US" dirty="0" smtClean="0"/>
              <a:t>Trail of Tears 1838 (4,000 out of 17,000 die)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49275" y="107576"/>
            <a:ext cx="8341967" cy="637117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lstStyle/>
          <a:p>
            <a:r>
              <a:rPr lang="en-US" dirty="0" smtClean="0"/>
              <a:t>Chairman </a:t>
            </a:r>
            <a:r>
              <a:rPr lang="en-US" dirty="0" err="1" smtClean="0"/>
              <a:t>Kuluris</a:t>
            </a:r>
            <a:r>
              <a:rPr lang="en-US" dirty="0" smtClean="0"/>
              <a:t> will introduce the hearing’s on </a:t>
            </a:r>
            <a:r>
              <a:rPr lang="en-US" i="1" dirty="0" smtClean="0"/>
              <a:t>HR </a:t>
            </a:r>
            <a:r>
              <a:rPr lang="en-US" i="1" dirty="0"/>
              <a:t>507: Removing Andrew Jackson from Removed from the $20 bill to be replaced with a </a:t>
            </a:r>
            <a:r>
              <a:rPr lang="en-US" i="1" dirty="0" smtClean="0"/>
              <a:t>Woman</a:t>
            </a:r>
          </a:p>
          <a:p>
            <a:r>
              <a:rPr lang="en-US" dirty="0" smtClean="0"/>
              <a:t>Speech supporting the Bill (R) </a:t>
            </a:r>
          </a:p>
          <a:p>
            <a:r>
              <a:rPr lang="en-US" dirty="0" smtClean="0"/>
              <a:t>Speech Opposing the Bill (D)</a:t>
            </a:r>
          </a:p>
          <a:p>
            <a:r>
              <a:rPr lang="en-US" dirty="0" smtClean="0"/>
              <a:t>Questions to the expert panel </a:t>
            </a:r>
          </a:p>
          <a:p>
            <a:pPr lvl="1"/>
            <a:r>
              <a:rPr lang="en-US" dirty="0" smtClean="0"/>
              <a:t>5 questions per Party</a:t>
            </a:r>
          </a:p>
          <a:p>
            <a:r>
              <a:rPr lang="en-US" dirty="0" smtClean="0"/>
              <a:t>Closing Speeches </a:t>
            </a:r>
            <a:endParaRPr lang="en-US" dirty="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Nullification</a:t>
            </a:r>
            <a:r>
              <a:rPr lang="en-US" dirty="0" smtClean="0"/>
              <a:t> Crisis</a:t>
            </a:r>
            <a:endParaRPr lang="en-US" dirty="0"/>
          </a:p>
        </p:txBody>
      </p:sp>
      <p:sp>
        <p:nvSpPr>
          <p:cNvPr id="3" name="Content Placeholder 2"/>
          <p:cNvSpPr>
            <a:spLocks noGrp="1"/>
          </p:cNvSpPr>
          <p:nvPr>
            <p:ph idx="1"/>
          </p:nvPr>
        </p:nvSpPr>
        <p:spPr/>
        <p:txBody>
          <a:bodyPr/>
          <a:lstStyle/>
          <a:p>
            <a:r>
              <a:rPr lang="en-US" dirty="0" smtClean="0"/>
              <a:t>Tariff Passed in 1828</a:t>
            </a:r>
          </a:p>
          <a:p>
            <a:pPr lvl="1"/>
            <a:r>
              <a:rPr lang="en-US" dirty="0" smtClean="0"/>
              <a:t>“the </a:t>
            </a:r>
            <a:r>
              <a:rPr lang="en-US" dirty="0"/>
              <a:t>Tariff of </a:t>
            </a:r>
            <a:r>
              <a:rPr lang="en-US" dirty="0" smtClean="0"/>
              <a:t>Abominations”—</a:t>
            </a:r>
          </a:p>
          <a:p>
            <a:pPr lvl="1"/>
            <a:r>
              <a:rPr lang="en-US" dirty="0" smtClean="0"/>
              <a:t>sought </a:t>
            </a:r>
            <a:r>
              <a:rPr lang="en-US" dirty="0"/>
              <a:t>to protect northern and western agricultural products from competition with foreign imports; </a:t>
            </a:r>
            <a:endParaRPr lang="en-US" dirty="0" smtClean="0"/>
          </a:p>
          <a:p>
            <a:pPr lvl="1"/>
            <a:r>
              <a:rPr lang="en-US" dirty="0" smtClean="0"/>
              <a:t>the </a:t>
            </a:r>
            <a:r>
              <a:rPr lang="en-US" dirty="0"/>
              <a:t>resulting tax on foreign goods would raise the cost of living in the </a:t>
            </a:r>
            <a:r>
              <a:rPr lang="en-US" dirty="0" smtClean="0"/>
              <a:t>South</a:t>
            </a:r>
          </a:p>
          <a:p>
            <a:r>
              <a:rPr lang="en-US" dirty="0" smtClean="0"/>
              <a:t>New </a:t>
            </a:r>
            <a:r>
              <a:rPr lang="en-US" dirty="0" err="1" smtClean="0"/>
              <a:t>Tarrif</a:t>
            </a:r>
            <a:r>
              <a:rPr lang="en-US" dirty="0" smtClean="0"/>
              <a:t> passed in 1832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Calhoun (South)</a:t>
            </a:r>
            <a:endParaRPr lang="en-US" dirty="0"/>
          </a:p>
        </p:txBody>
      </p:sp>
      <p:sp>
        <p:nvSpPr>
          <p:cNvPr id="3" name="Content Placeholder 2"/>
          <p:cNvSpPr>
            <a:spLocks noGrp="1"/>
          </p:cNvSpPr>
          <p:nvPr>
            <p:ph idx="1"/>
          </p:nvPr>
        </p:nvSpPr>
        <p:spPr>
          <a:xfrm>
            <a:off x="549275" y="1600201"/>
            <a:ext cx="6232525" cy="4343400"/>
          </a:xfrm>
        </p:spPr>
        <p:txBody>
          <a:bodyPr>
            <a:normAutofit fontScale="92500"/>
          </a:bodyPr>
          <a:lstStyle/>
          <a:p>
            <a:r>
              <a:rPr lang="en-US" dirty="0" smtClean="0"/>
              <a:t>Vice President under Andrew Jackson</a:t>
            </a:r>
          </a:p>
          <a:p>
            <a:r>
              <a:rPr lang="en-US" dirty="0" smtClean="0"/>
              <a:t>Believed the Tariff of 1828 was unconstitutional since it favored the North</a:t>
            </a:r>
          </a:p>
          <a:p>
            <a:r>
              <a:rPr lang="en-US" dirty="0" smtClean="0"/>
              <a:t>Insisted that states had a right to refuse to follow a law if the state felt it violated its rights</a:t>
            </a:r>
          </a:p>
          <a:p>
            <a:pPr lvl="1"/>
            <a:r>
              <a:rPr lang="en-US" dirty="0" smtClean="0"/>
              <a:t>States could declare a federal law null and void</a:t>
            </a:r>
          </a:p>
          <a:p>
            <a:pPr lvl="1"/>
            <a:r>
              <a:rPr lang="en-US" dirty="0" smtClean="0"/>
              <a:t>This is called nullification, a rejection of the law</a:t>
            </a:r>
          </a:p>
          <a:p>
            <a:pPr lvl="1"/>
            <a:r>
              <a:rPr lang="en-US" dirty="0" smtClean="0"/>
              <a:t>He and many other Southerners called the 1828 tariff a “Tariff of Abominations”</a:t>
            </a:r>
          </a:p>
          <a:p>
            <a:endParaRPr lang="en-US" dirty="0"/>
          </a:p>
        </p:txBody>
      </p:sp>
      <p:pic>
        <p:nvPicPr>
          <p:cNvPr id="4" name="Picture 2" descr="http://amhist.ist.unomaha.edu/module_files/John%20C%20Calhoun.jpg"/>
          <p:cNvPicPr>
            <a:picLocks noChangeAspect="1" noChangeArrowheads="1"/>
          </p:cNvPicPr>
          <p:nvPr/>
        </p:nvPicPr>
        <p:blipFill>
          <a:blip r:embed="rId2"/>
          <a:srcRect/>
          <a:stretch>
            <a:fillRect/>
          </a:stretch>
        </p:blipFill>
        <p:spPr bwMode="auto">
          <a:xfrm>
            <a:off x="6781800" y="3772992"/>
            <a:ext cx="2362200" cy="3085008"/>
          </a:xfrm>
          <a:prstGeom prst="rect">
            <a:avLst/>
          </a:prstGeom>
          <a:noFill/>
          <a:ln w="9525">
            <a:noFill/>
            <a:miter lim="800000"/>
            <a:headEnd/>
            <a:tailEnd/>
          </a:ln>
        </p:spPr>
      </p:pic>
      <p:sp>
        <p:nvSpPr>
          <p:cNvPr id="5" name="TextBox 4"/>
          <p:cNvSpPr txBox="1"/>
          <p:nvPr/>
        </p:nvSpPr>
        <p:spPr>
          <a:xfrm>
            <a:off x="228600" y="6211669"/>
            <a:ext cx="5775325" cy="430887"/>
          </a:xfrm>
          <a:prstGeom prst="rect">
            <a:avLst/>
          </a:prstGeom>
          <a:noFill/>
        </p:spPr>
        <p:txBody>
          <a:bodyPr wrap="square" rtlCol="0">
            <a:spAutoFit/>
          </a:bodyPr>
          <a:lstStyle/>
          <a:p>
            <a:r>
              <a:rPr lang="en-US" sz="1100" dirty="0" smtClean="0"/>
              <a:t>Next three slides from: </a:t>
            </a:r>
            <a:r>
              <a:rPr lang="en-US" sz="1100" dirty="0" smtClean="0">
                <a:hlinkClick r:id="rId3"/>
              </a:rPr>
              <a:t>http://www.gilderlehrman.org/history-by-era/age-jackson/resources/nullification-crisis</a:t>
            </a:r>
            <a:r>
              <a:rPr lang="en-US" sz="1100" dirty="0" smtClean="0"/>
              <a:t> </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Nullification</a:t>
            </a:r>
            <a:endParaRPr lang="en-US" dirty="0"/>
          </a:p>
        </p:txBody>
      </p:sp>
      <p:sp>
        <p:nvSpPr>
          <p:cNvPr id="3" name="Content Placeholder 2"/>
          <p:cNvSpPr>
            <a:spLocks noGrp="1"/>
          </p:cNvSpPr>
          <p:nvPr>
            <p:ph idx="1"/>
          </p:nvPr>
        </p:nvSpPr>
        <p:spPr/>
        <p:txBody>
          <a:bodyPr/>
          <a:lstStyle/>
          <a:p>
            <a:r>
              <a:rPr lang="en-US" dirty="0" smtClean="0"/>
              <a:t>South Carolina was not pleased with the new tariff either.  They said it was oppressive, so the state passed the </a:t>
            </a:r>
            <a:r>
              <a:rPr lang="en-US" b="1" dirty="0" smtClean="0"/>
              <a:t>Nullification Ordinance </a:t>
            </a:r>
            <a:r>
              <a:rPr lang="en-US" dirty="0" smtClean="0"/>
              <a:t>in 1832.</a:t>
            </a:r>
          </a:p>
          <a:p>
            <a:r>
              <a:rPr lang="en-US" dirty="0" smtClean="0"/>
              <a:t>Declared the Tariffs of 1828 and 1832 null and void</a:t>
            </a:r>
          </a:p>
          <a:p>
            <a:r>
              <a:rPr lang="en-US" dirty="0" smtClean="0"/>
              <a:t>Stated they would secede if the federal government used force to make them comply. </a:t>
            </a:r>
          </a:p>
          <a:p>
            <a:endParaRPr lang="en-US" dirty="0"/>
          </a:p>
        </p:txBody>
      </p:sp>
      <p:pic>
        <p:nvPicPr>
          <p:cNvPr id="4" name="Picture 2" descr="http://iz.carnegiemnh.org/crayfish/images/south_carolina.jpg"/>
          <p:cNvPicPr>
            <a:picLocks noChangeAspect="1" noChangeArrowheads="1"/>
          </p:cNvPicPr>
          <p:nvPr/>
        </p:nvPicPr>
        <p:blipFill>
          <a:blip r:embed="rId2"/>
          <a:srcRect/>
          <a:stretch>
            <a:fillRect/>
          </a:stretch>
        </p:blipFill>
        <p:spPr bwMode="auto">
          <a:xfrm>
            <a:off x="0" y="4778469"/>
            <a:ext cx="2133600" cy="16747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Jackson’s Response</a:t>
            </a:r>
            <a:endParaRPr lang="en-US" dirty="0"/>
          </a:p>
        </p:txBody>
      </p:sp>
      <p:sp>
        <p:nvSpPr>
          <p:cNvPr id="3" name="Content Placeholder 2"/>
          <p:cNvSpPr>
            <a:spLocks noGrp="1"/>
          </p:cNvSpPr>
          <p:nvPr>
            <p:ph idx="1"/>
          </p:nvPr>
        </p:nvSpPr>
        <p:spPr/>
        <p:txBody>
          <a:bodyPr/>
          <a:lstStyle/>
          <a:p>
            <a:r>
              <a:rPr lang="en-US" dirty="0" smtClean="0"/>
              <a:t>Claimed secession would be considered treason.</a:t>
            </a:r>
          </a:p>
          <a:p>
            <a:r>
              <a:rPr lang="en-US" dirty="0" smtClean="0"/>
              <a:t>Defended the federal government’s power to impose tariffs and chastised South Carolina for violating federal law because a state had no right to declare any national law null and void. </a:t>
            </a:r>
          </a:p>
          <a:p>
            <a:endParaRPr lang="en-US" dirty="0"/>
          </a:p>
        </p:txBody>
      </p:sp>
      <p:pic>
        <p:nvPicPr>
          <p:cNvPr id="4" name="Picture 2" descr="http://www.americaslibrary.gov/assets/aa/jackson/aa_jackson_subj_e.jpg"/>
          <p:cNvPicPr>
            <a:picLocks noChangeAspect="1" noChangeArrowheads="1"/>
          </p:cNvPicPr>
          <p:nvPr/>
        </p:nvPicPr>
        <p:blipFill>
          <a:blip r:embed="rId2"/>
          <a:srcRect/>
          <a:stretch>
            <a:fillRect/>
          </a:stretch>
        </p:blipFill>
        <p:spPr bwMode="auto">
          <a:xfrm>
            <a:off x="6270626" y="3736975"/>
            <a:ext cx="2320925" cy="31210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 Bill</a:t>
            </a:r>
            <a:endParaRPr lang="en-US" dirty="0"/>
          </a:p>
        </p:txBody>
      </p:sp>
      <p:sp>
        <p:nvSpPr>
          <p:cNvPr id="3" name="Content Placeholder 2"/>
          <p:cNvSpPr>
            <a:spLocks noGrp="1"/>
          </p:cNvSpPr>
          <p:nvPr>
            <p:ph idx="1"/>
          </p:nvPr>
        </p:nvSpPr>
        <p:spPr/>
        <p:txBody>
          <a:bodyPr/>
          <a:lstStyle/>
          <a:p>
            <a:r>
              <a:rPr lang="en-US" dirty="0" smtClean="0"/>
              <a:t>Jackson asked Congress to grant him the ability to use military force to compel South Carolina to accept and follow the law  -- The Force Bill</a:t>
            </a:r>
          </a:p>
          <a:p>
            <a:r>
              <a:rPr lang="en-US" dirty="0" smtClean="0"/>
              <a:t>Meanwhile Henry Clay proposed another tariff in Congress that would reduce tariffs significantly over the next ten years – Compromise Tariff</a:t>
            </a:r>
          </a:p>
          <a:p>
            <a:r>
              <a:rPr lang="en-US" dirty="0" smtClean="0"/>
              <a:t>Both of these passed in 1833, and South Carolina repealed its ordinance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Clash over the 2</a:t>
            </a:r>
            <a:r>
              <a:rPr lang="en-US" baseline="30000" dirty="0" smtClean="0"/>
              <a:t>nd</a:t>
            </a:r>
            <a:r>
              <a:rPr lang="en-US" dirty="0" smtClean="0"/>
              <a:t> Bank</a:t>
            </a:r>
            <a:endParaRPr lang="en-US" dirty="0"/>
          </a:p>
        </p:txBody>
      </p:sp>
      <p:sp>
        <p:nvSpPr>
          <p:cNvPr id="3" name="Content Placeholder 2"/>
          <p:cNvSpPr>
            <a:spLocks noGrp="1"/>
          </p:cNvSpPr>
          <p:nvPr>
            <p:ph idx="1"/>
          </p:nvPr>
        </p:nvSpPr>
        <p:spPr/>
        <p:txBody>
          <a:bodyPr/>
          <a:lstStyle/>
          <a:p>
            <a:r>
              <a:rPr lang="en-US" dirty="0" smtClean="0"/>
              <a:t>Jackson vetoed legislation renewing the  Charter in 1832</a:t>
            </a:r>
          </a:p>
          <a:p>
            <a:pPr lvl="1"/>
            <a:r>
              <a:rPr lang="en-US" dirty="0" smtClean="0"/>
              <a:t>In 1833 he ordered all United States Funds to be removed</a:t>
            </a:r>
            <a:endParaRPr lang="en-US" dirty="0"/>
          </a:p>
        </p:txBody>
      </p:sp>
    </p:spTree>
    <p:extLst>
      <p:ext uri="{BB962C8B-B14F-4D97-AF65-F5344CB8AC3E}">
        <p14:creationId xmlns:p14="http://schemas.microsoft.com/office/powerpoint/2010/main" val="1226341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40059" r="-40059"/>
          <a:stretch>
            <a:fillRect/>
          </a:stretch>
        </p:blipFill>
        <p:spPr>
          <a:xfrm>
            <a:off x="-838200" y="685800"/>
            <a:ext cx="10806033" cy="5836025"/>
          </a:xfrm>
        </p:spPr>
      </p:pic>
    </p:spTree>
    <p:extLst>
      <p:ext uri="{BB962C8B-B14F-4D97-AF65-F5344CB8AC3E}">
        <p14:creationId xmlns:p14="http://schemas.microsoft.com/office/powerpoint/2010/main" val="3120356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Clash over the bank</a:t>
            </a:r>
            <a:endParaRPr lang="en-US" dirty="0"/>
          </a:p>
        </p:txBody>
      </p:sp>
      <p:sp>
        <p:nvSpPr>
          <p:cNvPr id="3" name="Content Placeholder 2"/>
          <p:cNvSpPr>
            <a:spLocks noGrp="1"/>
          </p:cNvSpPr>
          <p:nvPr>
            <p:ph idx="1"/>
          </p:nvPr>
        </p:nvSpPr>
        <p:spPr/>
        <p:txBody>
          <a:bodyPr>
            <a:normAutofit/>
          </a:bodyPr>
          <a:lstStyle/>
          <a:p>
            <a:r>
              <a:rPr lang="en-US" dirty="0"/>
              <a:t>“Gentlemen, I have had men watching you for a long time and I am convinced that you have used the funds of the bank to speculate in the breadstuffs of the country. When you won, you divided the profits amongst you, and when you lost, you charged it to the bank. You tell me that if I take the deposits from the bank and annul its charter, I shall ruin ten thousand families. That may be true, gentlemen, but that is your sin! Should I let you go on, you will ruin fifty thousand families, and that would be my sin! You are a den of vipers and thieves.”</a:t>
            </a:r>
          </a:p>
        </p:txBody>
      </p:sp>
    </p:spTree>
    <p:extLst>
      <p:ext uri="{BB962C8B-B14F-4D97-AF65-F5344CB8AC3E}">
        <p14:creationId xmlns:p14="http://schemas.microsoft.com/office/powerpoint/2010/main" val="2865897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81476" r="-81476"/>
          <a:stretch>
            <a:fillRect/>
          </a:stretch>
        </p:blipFill>
        <p:spPr>
          <a:xfrm>
            <a:off x="-1371600" y="609600"/>
            <a:ext cx="11005222" cy="5943601"/>
          </a:xfrm>
        </p:spPr>
      </p:pic>
    </p:spTree>
    <p:extLst>
      <p:ext uri="{BB962C8B-B14F-4D97-AF65-F5344CB8AC3E}">
        <p14:creationId xmlns:p14="http://schemas.microsoft.com/office/powerpoint/2010/main" val="1655267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2926" r="-12926"/>
          <a:stretch>
            <a:fillRect/>
          </a:stretch>
        </p:blipFill>
        <p:spPr>
          <a:xfrm>
            <a:off x="-228600" y="1415927"/>
            <a:ext cx="9876481" cy="5334001"/>
          </a:xfrm>
        </p:spPr>
      </p:pic>
    </p:spTree>
    <p:extLst>
      <p:ext uri="{BB962C8B-B14F-4D97-AF65-F5344CB8AC3E}">
        <p14:creationId xmlns:p14="http://schemas.microsoft.com/office/powerpoint/2010/main" val="783544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Debate will focus on Jackson’s</a:t>
            </a:r>
            <a:endParaRPr lang="en-US" dirty="0"/>
          </a:p>
        </p:txBody>
      </p:sp>
      <p:sp>
        <p:nvSpPr>
          <p:cNvPr id="3" name="Content Placeholder 2"/>
          <p:cNvSpPr>
            <a:spLocks noGrp="1"/>
          </p:cNvSpPr>
          <p:nvPr>
            <p:ph idx="1"/>
          </p:nvPr>
        </p:nvSpPr>
        <p:spPr/>
        <p:txBody>
          <a:bodyPr/>
          <a:lstStyle/>
          <a:p>
            <a:r>
              <a:rPr lang="en-US" dirty="0" smtClean="0"/>
              <a:t>Military Legacy</a:t>
            </a:r>
          </a:p>
          <a:p>
            <a:r>
              <a:rPr lang="en-US" dirty="0" smtClean="0"/>
              <a:t>Mass Democracy and the common Man</a:t>
            </a:r>
          </a:p>
          <a:p>
            <a:r>
              <a:rPr lang="en-US" dirty="0" smtClean="0"/>
              <a:t>Indian Removal</a:t>
            </a:r>
          </a:p>
          <a:p>
            <a:r>
              <a:rPr lang="en-US" dirty="0" smtClean="0"/>
              <a:t>Nullification Crisis</a:t>
            </a:r>
          </a:p>
          <a:p>
            <a:r>
              <a:rPr lang="en-US" dirty="0" smtClean="0"/>
              <a:t>The Clash over the 2</a:t>
            </a:r>
            <a:r>
              <a:rPr lang="en-US" baseline="30000" dirty="0" smtClean="0"/>
              <a:t>nd</a:t>
            </a:r>
            <a:r>
              <a:rPr lang="en-US" dirty="0" smtClean="0"/>
              <a:t> national Bank</a:t>
            </a:r>
          </a:p>
          <a:p>
            <a:r>
              <a:rPr lang="en-US" dirty="0" smtClean="0"/>
              <a:t>Due Tuesday 11/24 2 pages of notes extensively covering the above </a:t>
            </a:r>
            <a:endParaRPr lang="en-US" dirty="0"/>
          </a:p>
        </p:txBody>
      </p:sp>
    </p:spTree>
    <p:extLst>
      <p:ext uri="{BB962C8B-B14F-4D97-AF65-F5344CB8AC3E}">
        <p14:creationId xmlns:p14="http://schemas.microsoft.com/office/powerpoint/2010/main" val="1636848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Jackson’s Military Career</a:t>
            </a:r>
            <a:endParaRPr lang="en-US" dirty="0"/>
          </a:p>
        </p:txBody>
      </p:sp>
      <p:pic>
        <p:nvPicPr>
          <p:cNvPr id="6" name="Content Placeholder 5"/>
          <p:cNvPicPr>
            <a:picLocks noGrp="1" noChangeAspect="1"/>
          </p:cNvPicPr>
          <p:nvPr>
            <p:ph idx="1"/>
          </p:nvPr>
        </p:nvPicPr>
        <p:blipFill>
          <a:blip r:embed="rId2"/>
          <a:srcRect t="11085" b="11085"/>
          <a:stretch>
            <a:fillRect/>
          </a:stretch>
        </p:blipFill>
        <p:spPr/>
      </p:pic>
    </p:spTree>
    <p:extLst>
      <p:ext uri="{BB962C8B-B14F-4D97-AF65-F5344CB8AC3E}">
        <p14:creationId xmlns:p14="http://schemas.microsoft.com/office/powerpoint/2010/main" val="4192850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Voting</a:t>
            </a:r>
            <a:r>
              <a:rPr lang="fr-FR" dirty="0" smtClean="0"/>
              <a:t> Qualifications</a:t>
            </a:r>
            <a:endParaRPr lang="fr-FR" dirty="0"/>
          </a:p>
        </p:txBody>
      </p:sp>
      <p:sp>
        <p:nvSpPr>
          <p:cNvPr id="3" name="Content Placeholder 2"/>
          <p:cNvSpPr>
            <a:spLocks noGrp="1"/>
          </p:cNvSpPr>
          <p:nvPr>
            <p:ph idx="1"/>
          </p:nvPr>
        </p:nvSpPr>
        <p:spPr/>
        <p:txBody>
          <a:bodyPr>
            <a:normAutofit/>
          </a:bodyPr>
          <a:lstStyle/>
          <a:p>
            <a:r>
              <a:rPr lang="en-US" dirty="0"/>
              <a:t>Between 1820 and </a:t>
            </a:r>
            <a:r>
              <a:rPr lang="en-US" dirty="0" smtClean="0"/>
              <a:t>1840</a:t>
            </a:r>
          </a:p>
          <a:p>
            <a:pPr lvl="1"/>
            <a:r>
              <a:rPr lang="en-US" dirty="0" smtClean="0"/>
              <a:t> most states </a:t>
            </a:r>
            <a:r>
              <a:rPr lang="en-US" dirty="0"/>
              <a:t>repealed </a:t>
            </a:r>
            <a:r>
              <a:rPr lang="en-US" dirty="0" smtClean="0"/>
              <a:t>property </a:t>
            </a:r>
            <a:r>
              <a:rPr lang="en-US" dirty="0"/>
              <a:t>qualifications for voting </a:t>
            </a:r>
            <a:r>
              <a:rPr lang="en-US" dirty="0" smtClean="0"/>
              <a:t>and the secret ballot introduced</a:t>
            </a:r>
          </a:p>
          <a:p>
            <a:pPr lvl="1"/>
            <a:r>
              <a:rPr lang="en-US" dirty="0"/>
              <a:t>By 1840, o</a:t>
            </a:r>
            <a:r>
              <a:rPr lang="en-US" dirty="0" smtClean="0"/>
              <a:t>nly </a:t>
            </a:r>
            <a:r>
              <a:rPr lang="en-US" dirty="0"/>
              <a:t>three states--Louisiana, Rhode Island, and Virginia--still restricted the suffrage to white male property owners and taxpayers.</a:t>
            </a:r>
            <a:endParaRPr lang="en-US" dirty="0" smtClean="0"/>
          </a:p>
          <a:p>
            <a:r>
              <a:rPr lang="en-US" dirty="0" smtClean="0"/>
              <a:t>voter </a:t>
            </a:r>
            <a:r>
              <a:rPr lang="en-US" dirty="0"/>
              <a:t>participation skyrocketed. By </a:t>
            </a:r>
            <a:r>
              <a:rPr lang="en-US" dirty="0" smtClean="0"/>
              <a:t>1840 nearly </a:t>
            </a:r>
            <a:r>
              <a:rPr lang="en-US" dirty="0"/>
              <a:t>80 percent of adult white males went to the </a:t>
            </a:r>
            <a:r>
              <a:rPr lang="en-US" dirty="0" smtClean="0"/>
              <a:t>polls compared to less than 20% previously </a:t>
            </a:r>
          </a:p>
          <a:p>
            <a:endParaRPr lang="fr-FR" dirty="0"/>
          </a:p>
        </p:txBody>
      </p:sp>
    </p:spTree>
    <p:extLst>
      <p:ext uri="{BB962C8B-B14F-4D97-AF65-F5344CB8AC3E}">
        <p14:creationId xmlns:p14="http://schemas.microsoft.com/office/powerpoint/2010/main" val="3089641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Jackson and Mass Democracy</a:t>
            </a:r>
            <a:endParaRPr lang="en-US" dirty="0"/>
          </a:p>
        </p:txBody>
      </p:sp>
      <p:pic>
        <p:nvPicPr>
          <p:cNvPr id="4" name="Content Placeholder 3"/>
          <p:cNvPicPr>
            <a:picLocks noGrp="1" noChangeAspect="1"/>
          </p:cNvPicPr>
          <p:nvPr>
            <p:ph idx="1"/>
          </p:nvPr>
        </p:nvPicPr>
        <p:blipFill>
          <a:blip r:embed="rId2"/>
          <a:srcRect l="-49702" r="-49702"/>
          <a:stretch>
            <a:fillRect/>
          </a:stretch>
        </p:blipFill>
        <p:spPr>
          <a:xfrm>
            <a:off x="152400" y="1385859"/>
            <a:ext cx="8439151" cy="4557741"/>
          </a:xfrm>
        </p:spPr>
      </p:pic>
    </p:spTree>
    <p:extLst>
      <p:ext uri="{BB962C8B-B14F-4D97-AF65-F5344CB8AC3E}">
        <p14:creationId xmlns:p14="http://schemas.microsoft.com/office/powerpoint/2010/main" val="3648535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Mass Elections</a:t>
            </a:r>
            <a:endParaRPr lang="fr-FR" dirty="0"/>
          </a:p>
        </p:txBody>
      </p:sp>
      <p:sp>
        <p:nvSpPr>
          <p:cNvPr id="3" name="Content Placeholder 2"/>
          <p:cNvSpPr>
            <a:spLocks noGrp="1"/>
          </p:cNvSpPr>
          <p:nvPr>
            <p:ph idx="1"/>
          </p:nvPr>
        </p:nvSpPr>
        <p:spPr/>
        <p:txBody>
          <a:bodyPr/>
          <a:lstStyle/>
          <a:p>
            <a:r>
              <a:rPr lang="en-US" dirty="0" smtClean="0">
                <a:hlinkClick r:id="rId2"/>
              </a:rPr>
              <a:t>Rise of Mass Elections</a:t>
            </a:r>
            <a:r>
              <a:rPr lang="en-US" dirty="0" smtClean="0"/>
              <a:t> 44:00-1:02</a:t>
            </a:r>
          </a:p>
          <a:p>
            <a:r>
              <a:rPr lang="en-US" dirty="0" smtClean="0"/>
              <a:t>Jackson organizes the first mass based election</a:t>
            </a:r>
          </a:p>
          <a:p>
            <a:r>
              <a:rPr lang="en-US" dirty="0" smtClean="0"/>
              <a:t>Jackson campaign in 1828 was the first to appeal directly for voter support through a professional political organization.</a:t>
            </a:r>
            <a:endParaRPr lang="fr-FR" dirty="0"/>
          </a:p>
        </p:txBody>
      </p:sp>
    </p:spTree>
    <p:extLst>
      <p:ext uri="{BB962C8B-B14F-4D97-AF65-F5344CB8AC3E}">
        <p14:creationId xmlns:p14="http://schemas.microsoft.com/office/powerpoint/2010/main" val="1389728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4098" name="Picture 2" descr="http://graphics8.nytimes.com/images/2007/11/18/books/siegel-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832" y="304799"/>
            <a:ext cx="4874768" cy="5865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38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3074" name="Picture 2" descr="http://loc.harpweek.com/LCPoliticalCartoons/Disk3/12w/3a08876v12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48" y="457200"/>
            <a:ext cx="7995152" cy="588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7163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262</TotalTime>
  <Words>999</Words>
  <Application>Microsoft Office PowerPoint</Application>
  <PresentationFormat>On-screen Show (4:3)</PresentationFormat>
  <Paragraphs>85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Breeze</vt:lpstr>
      <vt:lpstr>Andrew Jackson Debate</vt:lpstr>
      <vt:lpstr>Today’s Agenda</vt:lpstr>
      <vt:lpstr>The Debate will focus on Jackson’s</vt:lpstr>
      <vt:lpstr>Jackson’s Military Career</vt:lpstr>
      <vt:lpstr>Voting Qualifications</vt:lpstr>
      <vt:lpstr>Jackson and Mass Democracy</vt:lpstr>
      <vt:lpstr>Mass Elections</vt:lpstr>
      <vt:lpstr>PowerPoint Presentation</vt:lpstr>
      <vt:lpstr>PowerPoint Presentation</vt:lpstr>
      <vt:lpstr>PowerPoint Presentation</vt:lpstr>
      <vt:lpstr>PowerPoint Presentation</vt:lpstr>
      <vt:lpstr>Election of 1828</vt:lpstr>
      <vt:lpstr>Election of 1832</vt:lpstr>
      <vt:lpstr>Whigs = American System</vt:lpstr>
      <vt:lpstr>Indian Removal Bill 1830</vt:lpstr>
      <vt:lpstr>Cherokee Nation v. Georgia (1831) </vt:lpstr>
      <vt:lpstr>Worcester v. Georgia (1832)</vt:lpstr>
      <vt:lpstr>Jackson’s Response</vt:lpstr>
      <vt:lpstr>PowerPoint Presentation</vt:lpstr>
      <vt:lpstr>Nullification Crisis</vt:lpstr>
      <vt:lpstr>Calhoun (South)</vt:lpstr>
      <vt:lpstr>Nullification</vt:lpstr>
      <vt:lpstr>Jackson’s Response</vt:lpstr>
      <vt:lpstr>Force Bill</vt:lpstr>
      <vt:lpstr>Clash over the 2nd Bank</vt:lpstr>
      <vt:lpstr>PowerPoint Presentation</vt:lpstr>
      <vt:lpstr>Clash over the bank</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nadege</cp:lastModifiedBy>
  <cp:revision>56</cp:revision>
  <dcterms:created xsi:type="dcterms:W3CDTF">2014-10-28T12:24:12Z</dcterms:created>
  <dcterms:modified xsi:type="dcterms:W3CDTF">2015-11-19T14:10:16Z</dcterms:modified>
</cp:coreProperties>
</file>