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727"/>
  </p:normalViewPr>
  <p:slideViewPr>
    <p:cSldViewPr snapToGrid="0" snapToObjects="1">
      <p:cViewPr varScale="1">
        <p:scale>
          <a:sx n="87" d="100"/>
          <a:sy n="87" d="100"/>
        </p:scale>
        <p:origin x="12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970D-C942-3845-BBE7-DA7E2111EED2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80A7-81CD-3147-AD25-73BC8B498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1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970D-C942-3845-BBE7-DA7E2111EED2}" type="datetimeFigureOut">
              <a:rPr lang="en-US" smtClean="0"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80A7-81CD-3147-AD25-73BC8B498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64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970D-C942-3845-BBE7-DA7E2111EED2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80A7-81CD-3147-AD25-73BC8B498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4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970D-C942-3845-BBE7-DA7E2111EED2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80A7-81CD-3147-AD25-73BC8B498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8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970D-C942-3845-BBE7-DA7E2111EED2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80A7-81CD-3147-AD25-73BC8B498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84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970D-C942-3845-BBE7-DA7E2111EED2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80A7-81CD-3147-AD25-73BC8B498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98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970D-C942-3845-BBE7-DA7E2111EED2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80A7-81CD-3147-AD25-73BC8B498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12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970D-C942-3845-BBE7-DA7E2111EED2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80A7-81CD-3147-AD25-73BC8B498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31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970D-C942-3845-BBE7-DA7E2111EED2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80A7-81CD-3147-AD25-73BC8B498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00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970D-C942-3845-BBE7-DA7E2111EED2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50F80A7-81CD-3147-AD25-73BC8B498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970D-C942-3845-BBE7-DA7E2111EED2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80A7-81CD-3147-AD25-73BC8B498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970D-C942-3845-BBE7-DA7E2111EED2}" type="datetimeFigureOut">
              <a:rPr lang="en-US" smtClean="0"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80A7-81CD-3147-AD25-73BC8B498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1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970D-C942-3845-BBE7-DA7E2111EED2}" type="datetimeFigureOut">
              <a:rPr lang="en-US" smtClean="0"/>
              <a:t>2/16/16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80A7-81CD-3147-AD25-73BC8B498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12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970D-C942-3845-BBE7-DA7E2111EED2}" type="datetimeFigureOut">
              <a:rPr lang="en-US" smtClean="0"/>
              <a:t>2/16/16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80A7-81CD-3147-AD25-73BC8B498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65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970D-C942-3845-BBE7-DA7E2111EED2}" type="datetimeFigureOut">
              <a:rPr lang="en-US" smtClean="0"/>
              <a:t>2/16/16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80A7-81CD-3147-AD25-73BC8B498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8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970D-C942-3845-BBE7-DA7E2111EED2}" type="datetimeFigureOut">
              <a:rPr lang="en-US" smtClean="0"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80A7-81CD-3147-AD25-73BC8B498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8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970D-C942-3845-BBE7-DA7E2111EED2}" type="datetimeFigureOut">
              <a:rPr lang="en-US" smtClean="0"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80A7-81CD-3147-AD25-73BC8B498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87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2D970D-C942-3845-BBE7-DA7E2111EED2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50F80A7-81CD-3147-AD25-73BC8B498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05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c.com/video-clips/av6bvx/the-colbert-report-colbert-super-pac---coordination-resolution-with-jon-stewar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ytimes.com/2015/01/27/us/politics/kochs-plan-to-spend-900-million-on-2016-campaign.html" TargetMode="External"/><Relationship Id="rId3" Type="http://schemas.openxmlformats.org/officeDocument/2006/relationships/hyperlink" Target="http://www.nytimes.com/interactive/2016/us/elections/election-2016-campaign-money-race.html?_r=0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Interest Groups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70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)There </a:t>
            </a:r>
            <a:r>
              <a:rPr lang="en-US" dirty="0"/>
              <a:t>are four forms of interest group organization.  How are they different from each other?  What are some examples of each type? (232 – 233)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095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Centralized groups- Interest groups that have headquarters usually in Washington, </a:t>
            </a:r>
            <a:r>
              <a:rPr lang="en-US" dirty="0" smtClean="0"/>
              <a:t>D.C</a:t>
            </a:r>
          </a:p>
          <a:p>
            <a:pPr lvl="1"/>
            <a:r>
              <a:rPr lang="en-US" dirty="0" smtClean="0"/>
              <a:t>Ex. AARP</a:t>
            </a:r>
          </a:p>
          <a:p>
            <a:r>
              <a:rPr lang="en-US" dirty="0"/>
              <a:t>Confederations- Interest groups made up of several independent local organizations that provide much of their funding and hold most of the </a:t>
            </a:r>
            <a:r>
              <a:rPr lang="en-US" dirty="0" smtClean="0"/>
              <a:t>power</a:t>
            </a:r>
          </a:p>
          <a:p>
            <a:pPr lvl="1"/>
            <a:r>
              <a:rPr lang="en-US" dirty="0" smtClean="0"/>
              <a:t>Ex National Automobile Dealership</a:t>
            </a:r>
          </a:p>
          <a:p>
            <a:r>
              <a:rPr lang="en-US" dirty="0"/>
              <a:t>Mass associations- Interest groups that have a large number of dues-paying individuals as </a:t>
            </a:r>
            <a:r>
              <a:rPr lang="en-US" dirty="0" smtClean="0"/>
              <a:t>members</a:t>
            </a:r>
          </a:p>
          <a:p>
            <a:pPr lvl="1"/>
            <a:r>
              <a:rPr lang="en-US" dirty="0" smtClean="0"/>
              <a:t>EX Sierra Club</a:t>
            </a:r>
          </a:p>
          <a:p>
            <a:r>
              <a:rPr lang="en-US" dirty="0"/>
              <a:t>Peak Associations- Interest groups whose members are businesses or another organizations rather than </a:t>
            </a:r>
            <a:r>
              <a:rPr lang="en-US" dirty="0" smtClean="0"/>
              <a:t>individuals</a:t>
            </a:r>
          </a:p>
        </p:txBody>
      </p:sp>
    </p:spTree>
    <p:extLst>
      <p:ext uri="{BB962C8B-B14F-4D97-AF65-F5344CB8AC3E}">
        <p14:creationId xmlns:p14="http://schemas.microsoft.com/office/powerpoint/2010/main" val="2086630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4) How do interest groups attract members? (233-234) </a:t>
            </a:r>
          </a:p>
        </p:txBody>
      </p:sp>
    </p:spTree>
    <p:extLst>
      <p:ext uri="{BB962C8B-B14F-4D97-AF65-F5344CB8AC3E}">
        <p14:creationId xmlns:p14="http://schemas.microsoft.com/office/powerpoint/2010/main" val="437325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Attracting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Solidary Benefits-Satisfaction derived from the experience of working with like-minded people</a:t>
            </a:r>
            <a:endParaRPr lang="en-US" dirty="0" smtClean="0"/>
          </a:p>
          <a:p>
            <a:r>
              <a:rPr lang="en-US" dirty="0"/>
              <a:t>Purposive Benefits-Satisfaction derived from the experience of working toward a desired policy goal</a:t>
            </a:r>
            <a:endParaRPr lang="en-US" dirty="0" smtClean="0"/>
          </a:p>
          <a:p>
            <a:r>
              <a:rPr lang="en-US" dirty="0"/>
              <a:t>Coercion- A method of eliminating non participation or free riding by potential group members by requiring participation</a:t>
            </a:r>
            <a:endParaRPr lang="en-US" dirty="0" smtClean="0"/>
          </a:p>
          <a:p>
            <a:r>
              <a:rPr lang="en-US" dirty="0"/>
              <a:t>Selective Incentives- Benefits that can motivate participation in a group effort because they are available only to those who participate,</a:t>
            </a:r>
          </a:p>
        </p:txBody>
      </p:sp>
    </p:spTree>
    <p:extLst>
      <p:ext uri="{BB962C8B-B14F-4D97-AF65-F5344CB8AC3E}">
        <p14:creationId xmlns:p14="http://schemas.microsoft.com/office/powerpoint/2010/main" val="1389998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7) Briefly describe each of the “inside strategies” that interest groups utilize. (239-242)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771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Lobbying</a:t>
            </a:r>
          </a:p>
          <a:p>
            <a:r>
              <a:rPr lang="en-US" dirty="0" smtClean="0"/>
              <a:t>Drafting Legislation and Regulations</a:t>
            </a:r>
          </a:p>
          <a:p>
            <a:r>
              <a:rPr lang="en-US" dirty="0" smtClean="0"/>
              <a:t>Research</a:t>
            </a:r>
          </a:p>
          <a:p>
            <a:r>
              <a:rPr lang="en-US" dirty="0" smtClean="0"/>
              <a:t>Hearings</a:t>
            </a:r>
          </a:p>
          <a:p>
            <a:r>
              <a:rPr lang="en-US" dirty="0" smtClean="0"/>
              <a:t>Litigation (lawsuits)</a:t>
            </a:r>
          </a:p>
        </p:txBody>
      </p:sp>
    </p:spTree>
    <p:extLst>
      <p:ext uri="{BB962C8B-B14F-4D97-AF65-F5344CB8AC3E}">
        <p14:creationId xmlns:p14="http://schemas.microsoft.com/office/powerpoint/2010/main" val="1090939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8) Briefly describe each of the “outside strategies” that interest groups utilize. (243-246)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242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Grassroots lobbing (ex. Letter campaign)</a:t>
            </a:r>
          </a:p>
          <a:p>
            <a:pPr lvl="1"/>
            <a:r>
              <a:rPr lang="en-US" dirty="0" smtClean="0"/>
              <a:t>Criticism = Astroturf lobbing</a:t>
            </a:r>
          </a:p>
          <a:p>
            <a:r>
              <a:rPr lang="en-US" dirty="0" smtClean="0"/>
              <a:t>Mobilizing Public Opinion</a:t>
            </a:r>
          </a:p>
          <a:p>
            <a:r>
              <a:rPr lang="en-US" dirty="0" smtClean="0"/>
              <a:t>Electioneering</a:t>
            </a:r>
          </a:p>
          <a:p>
            <a:pPr lvl="1"/>
            <a:r>
              <a:rPr lang="en-US" dirty="0" smtClean="0"/>
              <a:t>See Chart Pg. 244 and 245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882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9) What qualities determine the effectiveness of interest groups? Explain why.  (248-249)</a:t>
            </a:r>
          </a:p>
          <a:p>
            <a:r>
              <a:rPr lang="en-US" dirty="0"/>
              <a:t>10) Explain (summarize) the section “How Groups Succeed.” (249-250)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413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Explore the Ways in Which Interest Groups try to influence Government 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887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is the role of the FEC?  What did the Citizen’s United case do? 207</a:t>
            </a:r>
          </a:p>
        </p:txBody>
      </p:sp>
    </p:spTree>
    <p:extLst>
      <p:ext uri="{BB962C8B-B14F-4D97-AF65-F5344CB8AC3E}">
        <p14:creationId xmlns:p14="http://schemas.microsoft.com/office/powerpoint/2010/main" val="39881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90C226"/>
                </a:solidFill>
              </a:rPr>
              <a:t>527 and campaign Finance</a:t>
            </a:r>
          </a:p>
        </p:txBody>
      </p:sp>
      <p:sp>
        <p:nvSpPr>
          <p:cNvPr id="114" name="Shape 114"/>
          <p:cNvSpPr>
            <a:spLocks noGrp="1"/>
          </p:cNvSpPr>
          <p:nvPr>
            <p:ph sz="quarter" idx="4294967295"/>
          </p:nvPr>
        </p:nvSpPr>
        <p:spPr>
          <a:xfrm>
            <a:off x="677333" y="2160589"/>
            <a:ext cx="8596670" cy="3880773"/>
          </a:xfrm>
          <a:prstGeom prst="rect">
            <a:avLst/>
          </a:prstGeom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404040"/>
                </a:solidFill>
              </a:rPr>
              <a:t>What </a:t>
            </a:r>
            <a:r>
              <a:rPr dirty="0">
                <a:solidFill>
                  <a:srgbClr val="404040"/>
                </a:solidFill>
              </a:rPr>
              <a:t>is the difference between hard and soft money</a:t>
            </a:r>
            <a:r>
              <a:rPr dirty="0" smtClean="0">
                <a:solidFill>
                  <a:srgbClr val="404040"/>
                </a:solidFill>
              </a:rPr>
              <a:t>?</a:t>
            </a:r>
            <a:endParaRPr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39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 PACS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PAC’s = Hard money limits (see chart 7.1)</a:t>
            </a:r>
          </a:p>
          <a:p>
            <a:r>
              <a:rPr lang="en-US" dirty="0" smtClean="0"/>
              <a:t>Super PACs or 527 organizations have no funding limits</a:t>
            </a:r>
          </a:p>
          <a:p>
            <a:pPr lvl="1"/>
            <a:r>
              <a:rPr lang="en-US" dirty="0" smtClean="0">
                <a:hlinkClick r:id="rId2"/>
              </a:rPr>
              <a:t>Example from Colbert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3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u="sng" dirty="0">
                <a:solidFill>
                  <a:srgbClr val="99CA3C"/>
                </a:solidFill>
                <a:uFill>
                  <a:solidFill>
                    <a:srgbClr val="99CA3C"/>
                  </a:solidFill>
                </a:uFill>
                <a:hlinkClick r:id="rId2"/>
              </a:rPr>
              <a:t>Current </a:t>
            </a:r>
            <a:r>
              <a:rPr lang="en-US" u="sng" dirty="0" smtClean="0">
                <a:solidFill>
                  <a:srgbClr val="99CA3C"/>
                </a:solidFill>
                <a:uFill>
                  <a:solidFill>
                    <a:srgbClr val="99CA3C"/>
                  </a:solidFill>
                </a:uFill>
                <a:hlinkClick r:id="rId2"/>
              </a:rPr>
              <a:t>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</p:spPr>
        <p:txBody>
          <a:bodyPr/>
          <a:lstStyle/>
          <a:p>
            <a:r>
              <a:rPr lang="en-US" i="1" dirty="0"/>
              <a:t>Koch Brothers’ Budget of $889 Million for 2016 Is on Par With Both Parties’ </a:t>
            </a:r>
            <a:r>
              <a:rPr lang="en-US" i="1" dirty="0" smtClean="0"/>
              <a:t>Spending </a:t>
            </a:r>
            <a:r>
              <a:rPr lang="en-US" dirty="0" smtClean="0"/>
              <a:t>NYT 2015</a:t>
            </a:r>
          </a:p>
          <a:p>
            <a:r>
              <a:rPr lang="en-US" dirty="0" smtClean="0">
                <a:hlinkClick r:id="rId3"/>
              </a:rPr>
              <a:t>NYT Interactive on 2016 Spending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95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What is the relationship between interest groups and the political process?  In other words, what do interest groups do? (231) </a:t>
            </a:r>
          </a:p>
        </p:txBody>
      </p:sp>
    </p:spTree>
    <p:extLst>
      <p:ext uri="{BB962C8B-B14F-4D97-AF65-F5344CB8AC3E}">
        <p14:creationId xmlns:p14="http://schemas.microsoft.com/office/powerpoint/2010/main" val="1087676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3) What are the different types of interest groups? (graphic on page 232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566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ypes </a:t>
            </a:r>
            <a:r>
              <a:rPr lang="en-US" dirty="0"/>
              <a:t>of I</a:t>
            </a:r>
            <a:r>
              <a:rPr lang="en-US" dirty="0" smtClean="0"/>
              <a:t>nterest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groups– big business</a:t>
            </a:r>
          </a:p>
          <a:p>
            <a:r>
              <a:rPr lang="en-US" dirty="0" smtClean="0"/>
              <a:t>Labor organizations</a:t>
            </a:r>
          </a:p>
          <a:p>
            <a:r>
              <a:rPr lang="en-US" dirty="0" smtClean="0"/>
              <a:t>Citizen groups</a:t>
            </a:r>
          </a:p>
          <a:p>
            <a:pPr lvl="1"/>
            <a:r>
              <a:rPr lang="en-US" dirty="0" smtClean="0"/>
              <a:t>Ex. Sierra Club, Family Research Council</a:t>
            </a:r>
          </a:p>
          <a:p>
            <a:r>
              <a:rPr lang="en-US" dirty="0" smtClean="0"/>
              <a:t>Single Issue Groups</a:t>
            </a:r>
          </a:p>
          <a:p>
            <a:pPr lvl="1"/>
            <a:r>
              <a:rPr lang="en-US" dirty="0" smtClean="0"/>
              <a:t>Ex. National Rifle Association, National Right to Life, NORML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036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21</TotalTime>
  <Words>470</Words>
  <Application>Microsoft Macintosh PowerPoint</Application>
  <PresentationFormat>Widescreen</PresentationFormat>
  <Paragraphs>53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Corbel</vt:lpstr>
      <vt:lpstr>Arial</vt:lpstr>
      <vt:lpstr>Parallax</vt:lpstr>
      <vt:lpstr>Interest Groups</vt:lpstr>
      <vt:lpstr>Learning Objective</vt:lpstr>
      <vt:lpstr>PowerPoint Presentation</vt:lpstr>
      <vt:lpstr>527 and campaign Finance</vt:lpstr>
      <vt:lpstr>Super PACS</vt:lpstr>
      <vt:lpstr>Current Event</vt:lpstr>
      <vt:lpstr>PowerPoint Presentation</vt:lpstr>
      <vt:lpstr>PowerPoint Presentation</vt:lpstr>
      <vt:lpstr>Types of Interest Groups</vt:lpstr>
      <vt:lpstr>PowerPoint Presentation</vt:lpstr>
      <vt:lpstr>Types of Groups</vt:lpstr>
      <vt:lpstr>PowerPoint Presentation</vt:lpstr>
      <vt:lpstr>Attracting Members</vt:lpstr>
      <vt:lpstr>PowerPoint Presentation</vt:lpstr>
      <vt:lpstr>Inside Strategies</vt:lpstr>
      <vt:lpstr>PowerPoint Presentation</vt:lpstr>
      <vt:lpstr>Outside Strategies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Interest Groups</dc:title>
  <dc:creator>Dustin Kuluris</dc:creator>
  <cp:lastModifiedBy>Dustin Kuluris</cp:lastModifiedBy>
  <cp:revision>5</cp:revision>
  <dcterms:created xsi:type="dcterms:W3CDTF">2016-02-17T03:05:32Z</dcterms:created>
  <dcterms:modified xsi:type="dcterms:W3CDTF">2016-02-17T03:26:51Z</dcterms:modified>
</cp:coreProperties>
</file>