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9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25" autoAdjust="0"/>
    <p:restoredTop sz="94660"/>
  </p:normalViewPr>
  <p:slideViewPr>
    <p:cSldViewPr snapToObjects="1">
      <p:cViewPr varScale="1">
        <p:scale>
          <a:sx n="47" d="100"/>
          <a:sy n="47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A873409A-92C3-DD44-BBDD-566025032760}" type="datetimeFigureOut">
              <a:rPr lang="en-US" smtClean="0"/>
              <a:t>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4EB6C97-0B8B-E844-A754-59ABA0BFBB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409A-92C3-DD44-BBDD-566025032760}" type="datetimeFigureOut">
              <a:rPr lang="en-US" smtClean="0"/>
              <a:t>8/10/15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C97-0B8B-E844-A754-59ABA0BFBBF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409A-92C3-DD44-BBDD-566025032760}" type="datetimeFigureOut">
              <a:rPr lang="en-US" smtClean="0"/>
              <a:t>8/10/15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C97-0B8B-E844-A754-59ABA0BFBB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409A-92C3-DD44-BBDD-566025032760}" type="datetimeFigureOut">
              <a:rPr lang="en-US" smtClean="0"/>
              <a:t>8/10/15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C97-0B8B-E844-A754-59ABA0BFB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409A-92C3-DD44-BBDD-566025032760}" type="datetimeFigureOut">
              <a:rPr lang="en-US" smtClean="0"/>
              <a:t>8/10/15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C97-0B8B-E844-A754-59ABA0BFB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409A-92C3-DD44-BBDD-566025032760}" type="datetimeFigureOut">
              <a:rPr lang="en-US" smtClean="0"/>
              <a:t>8/10/15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C97-0B8B-E844-A754-59ABA0BFB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409A-92C3-DD44-BBDD-566025032760}" type="datetimeFigureOut">
              <a:rPr lang="en-US" smtClean="0"/>
              <a:t>8/10/15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C97-0B8B-E844-A754-59ABA0BFBBF3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409A-92C3-DD44-BBDD-566025032760}" type="datetimeFigureOut">
              <a:rPr lang="en-US" smtClean="0"/>
              <a:t>8/10/15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C97-0B8B-E844-A754-59ABA0BFB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409A-92C3-DD44-BBDD-566025032760}" type="datetimeFigureOut">
              <a:rPr lang="en-US" smtClean="0"/>
              <a:t>8/10/15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C97-0B8B-E844-A754-59ABA0BFBBF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409A-92C3-DD44-BBDD-566025032760}" type="datetimeFigureOut">
              <a:rPr lang="en-US" smtClean="0"/>
              <a:t>8/10/15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C97-0B8B-E844-A754-59ABA0BFB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409A-92C3-DD44-BBDD-566025032760}" type="datetimeFigureOut">
              <a:rPr lang="en-US" smtClean="0"/>
              <a:t>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C97-0B8B-E844-A754-59ABA0BFB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409A-92C3-DD44-BBDD-566025032760}" type="datetimeFigureOut">
              <a:rPr lang="en-US" smtClean="0"/>
              <a:t>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C97-0B8B-E844-A754-59ABA0BFB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409A-92C3-DD44-BBDD-566025032760}" type="datetimeFigureOut">
              <a:rPr lang="en-US" smtClean="0"/>
              <a:t>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C97-0B8B-E844-A754-59ABA0BFB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A873409A-92C3-DD44-BBDD-566025032760}" type="datetimeFigureOut">
              <a:rPr lang="en-US" smtClean="0"/>
              <a:t>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4EB6C97-0B8B-E844-A754-59ABA0BFBB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409A-92C3-DD44-BBDD-566025032760}" type="datetimeFigureOut">
              <a:rPr lang="en-US" smtClean="0"/>
              <a:t>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C97-0B8B-E844-A754-59ABA0BFBB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409A-92C3-DD44-BBDD-566025032760}" type="datetimeFigureOut">
              <a:rPr lang="en-US" smtClean="0"/>
              <a:t>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C97-0B8B-E844-A754-59ABA0BFBB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409A-92C3-DD44-BBDD-566025032760}" type="datetimeFigureOut">
              <a:rPr lang="en-US" smtClean="0"/>
              <a:t>8/10/15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C97-0B8B-E844-A754-59ABA0BFB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409A-92C3-DD44-BBDD-566025032760}" type="datetimeFigureOut">
              <a:rPr lang="en-US" smtClean="0"/>
              <a:t>8/10/15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C97-0B8B-E844-A754-59ABA0BFB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409A-92C3-DD44-BBDD-566025032760}" type="datetimeFigureOut">
              <a:rPr lang="en-US" smtClean="0"/>
              <a:t>8/10/15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C97-0B8B-E844-A754-59ABA0BFBBF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409A-92C3-DD44-BBDD-566025032760}" type="datetimeFigureOut">
              <a:rPr lang="en-US" smtClean="0"/>
              <a:t>8/10/15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C97-0B8B-E844-A754-59ABA0BFBB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A873409A-92C3-DD44-BBDD-566025032760}" type="datetimeFigureOut">
              <a:rPr lang="en-US" smtClean="0"/>
              <a:t>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4EB6C97-0B8B-E844-A754-59ABA0BFBB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kuluris.weebly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Market Economy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it produced?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should we obtain crude oil to meet our energy needs? </a:t>
            </a:r>
          </a:p>
          <a:p>
            <a:r>
              <a:rPr lang="en-US" dirty="0" smtClean="0"/>
              <a:t>How much pollution should we allow firms to generate when producing goods? </a:t>
            </a:r>
          </a:p>
          <a:p>
            <a:r>
              <a:rPr lang="en-US" dirty="0" smtClean="0"/>
              <a:t>How should hogs be raised before they become food?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consumes what is produced?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should receive the limited supply of flu vaccinations? </a:t>
            </a:r>
          </a:p>
          <a:p>
            <a:r>
              <a:rPr lang="en-US" dirty="0" smtClean="0"/>
              <a:t>Who should benefit from the construction of a new school? </a:t>
            </a:r>
          </a:p>
          <a:p>
            <a:r>
              <a:rPr lang="en-US" dirty="0" smtClean="0"/>
              <a:t>Who should a shoe manufacturer market their products toward?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decide this?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System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Economic System</a:t>
            </a:r>
            <a:r>
              <a:rPr lang="en-US" dirty="0" smtClean="0"/>
              <a:t> = the particular set of social institutions that deals with the production, distribution and consumption of goods and services in society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Economic Systems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</a:t>
            </a:r>
          </a:p>
          <a:p>
            <a:r>
              <a:rPr lang="en-US" dirty="0" smtClean="0"/>
              <a:t>Command </a:t>
            </a:r>
          </a:p>
          <a:p>
            <a:r>
              <a:rPr lang="en-US" dirty="0" smtClean="0"/>
              <a:t>Market</a:t>
            </a:r>
          </a:p>
          <a:p>
            <a:r>
              <a:rPr lang="en-US" dirty="0" smtClean="0"/>
              <a:t>Mixed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economic system where tradition and custom govern economic decisions </a:t>
            </a:r>
          </a:p>
          <a:p>
            <a:r>
              <a:rPr lang="en-US" dirty="0"/>
              <a:t>-Economic activities are usually centered toward the family, tribe, or ethnic group </a:t>
            </a:r>
          </a:p>
          <a:p>
            <a:r>
              <a:rPr lang="en-US" dirty="0"/>
              <a:t>-Resources are allocated based on tradition </a:t>
            </a:r>
          </a:p>
          <a:p>
            <a:r>
              <a:rPr lang="en-US" dirty="0"/>
              <a:t>Resource allocation varies widely by tribe </a:t>
            </a:r>
          </a:p>
          <a:p>
            <a:r>
              <a:rPr lang="en-US" dirty="0"/>
              <a:t>--Choices are influenced by environment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government or other central authority makes all economic decisions </a:t>
            </a:r>
          </a:p>
          <a:p>
            <a:r>
              <a:rPr lang="en-US" dirty="0" smtClean="0"/>
              <a:t>Individuals have little, if any, influence over economic functions </a:t>
            </a:r>
          </a:p>
          <a:p>
            <a:r>
              <a:rPr lang="en-US" dirty="0" smtClean="0"/>
              <a:t>Resources are owned by the government </a:t>
            </a:r>
          </a:p>
          <a:p>
            <a:r>
              <a:rPr lang="en-US" dirty="0" smtClean="0"/>
              <a:t>There is no competition; the purpose of business is to provide goods and services, not to make a profit </a:t>
            </a:r>
          </a:p>
          <a:p>
            <a:r>
              <a:rPr lang="en-US" dirty="0" smtClean="0"/>
              <a:t>Factories are concerned with quotas </a:t>
            </a:r>
          </a:p>
          <a:p>
            <a:r>
              <a:rPr lang="en-US" dirty="0" smtClean="0"/>
              <a:t>Consumers have few, if any, choices in the market place </a:t>
            </a:r>
          </a:p>
          <a:p>
            <a:r>
              <a:rPr lang="en-US" dirty="0" smtClean="0"/>
              <a:t>The government sets the prices of goods and services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(does this even exist?)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Economic decisions are made by individuals competing to earn profits based on supply and demand </a:t>
            </a:r>
          </a:p>
          <a:p>
            <a:r>
              <a:rPr lang="en-US" dirty="0" smtClean="0"/>
              <a:t>Resources are owned by individuals Profit, not quotas, is the motive for increasing work </a:t>
            </a:r>
          </a:p>
          <a:p>
            <a:r>
              <a:rPr lang="en-US" dirty="0" smtClean="0"/>
              <a:t>Competition determines price and increases the quality of products </a:t>
            </a:r>
          </a:p>
          <a:p>
            <a:r>
              <a:rPr lang="en-US" dirty="0" smtClean="0"/>
              <a:t>Individual freedom is considered very important; individuals have freedom to make economic decisions </a:t>
            </a:r>
          </a:p>
          <a:p>
            <a:r>
              <a:rPr lang="en-US" dirty="0" smtClean="0"/>
              <a:t>-Also called “capitalist” economy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Market Traits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Markets are defined by 6 key traits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Private Property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Markets and Prices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Incentives/Self Interest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Freedom of choice (this is debatable but is part of the “classic definition”)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Competition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Limited government role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994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Combines elements of pure market and </a:t>
            </a:r>
          </a:p>
          <a:p>
            <a:r>
              <a:rPr lang="en-US" dirty="0" smtClean="0"/>
              <a:t>command economies;</a:t>
            </a:r>
          </a:p>
          <a:p>
            <a:r>
              <a:rPr lang="en-US" dirty="0" smtClean="0"/>
              <a:t> Government and </a:t>
            </a:r>
          </a:p>
          <a:p>
            <a:r>
              <a:rPr lang="en-US" dirty="0" smtClean="0"/>
              <a:t>individuals share the economic decision making process </a:t>
            </a:r>
          </a:p>
          <a:p>
            <a:r>
              <a:rPr lang="en-US" dirty="0" smtClean="0"/>
              <a:t>Government guides and regulates production of goods and services </a:t>
            </a:r>
          </a:p>
          <a:p>
            <a:r>
              <a:rPr lang="en-US" dirty="0" smtClean="0"/>
              <a:t>Resources are owned by individuals </a:t>
            </a:r>
          </a:p>
          <a:p>
            <a:r>
              <a:rPr lang="en-US" dirty="0" smtClean="0"/>
              <a:t>Government serves to protect both producers and consumers from unfair policies and practices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Economics</a:t>
            </a:r>
          </a:p>
          <a:p>
            <a:r>
              <a:rPr lang="en-US" dirty="0" smtClean="0"/>
              <a:t>Differentiate between different Economic systems</a:t>
            </a:r>
          </a:p>
          <a:p>
            <a:r>
              <a:rPr lang="en-US" dirty="0"/>
              <a:t>Describe the characteristics of a market economy, including the </a:t>
            </a:r>
            <a:r>
              <a:rPr lang="en-US" dirty="0" smtClean="0"/>
              <a:t>principle </a:t>
            </a:r>
            <a:r>
              <a:rPr lang="en-US" dirty="0"/>
              <a:t>and protection of private property rights </a:t>
            </a:r>
          </a:p>
          <a:p>
            <a:r>
              <a:rPr lang="en-US" dirty="0"/>
              <a:t>Compare the market economy to other types of </a:t>
            </a:r>
            <a:r>
              <a:rPr lang="en-US"/>
              <a:t>economies </a:t>
            </a:r>
            <a:r>
              <a:rPr lang="en-US" smtClean="0"/>
              <a:t>(</a:t>
            </a:r>
            <a:r>
              <a:rPr lang="en-US"/>
              <a:t>command, traditional, mixed) </a:t>
            </a:r>
            <a:endParaRPr lang="en-US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  <a:p>
            <a:r>
              <a:rPr lang="en-US" dirty="0"/>
              <a:t>What is the coolest thing about you?</a:t>
            </a:r>
          </a:p>
          <a:p>
            <a:r>
              <a:rPr lang="en-US" dirty="0"/>
              <a:t>What was the highlight of of your summer?</a:t>
            </a:r>
          </a:p>
          <a:p>
            <a:r>
              <a:rPr lang="en-US" dirty="0"/>
              <a:t>What are you most excited to learn about in </a:t>
            </a:r>
            <a:r>
              <a:rPr lang="en-US" dirty="0" smtClean="0"/>
              <a:t>economics?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085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 key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hlinkClick r:id="rId2"/>
              </a:rPr>
              <a:t>Dkuluris.weebly.com</a:t>
            </a:r>
            <a:r>
              <a:rPr lang="en-US" dirty="0">
                <a:hlinkClick r:id="rId2"/>
              </a:rPr>
              <a:t> </a:t>
            </a:r>
            <a:endParaRPr lang="en-US" dirty="0"/>
          </a:p>
          <a:p>
            <a:r>
              <a:rPr lang="en-US" dirty="0"/>
              <a:t>I </a:t>
            </a:r>
            <a:r>
              <a:rPr lang="en-US" u="sng" dirty="0"/>
              <a:t>will not</a:t>
            </a:r>
            <a:r>
              <a:rPr lang="en-US" dirty="0"/>
              <a:t> accept late homework assignments. </a:t>
            </a:r>
          </a:p>
          <a:p>
            <a:r>
              <a:rPr lang="en-US" dirty="0"/>
              <a:t>If you are absent you are still responsible for coming to class with the assigned homework </a:t>
            </a:r>
          </a:p>
          <a:p>
            <a:r>
              <a:rPr lang="en-US" dirty="0"/>
              <a:t>If you are absent on the day that an assignment is </a:t>
            </a:r>
            <a:r>
              <a:rPr lang="en-US" dirty="0" smtClean="0"/>
              <a:t>due it is due the next day you come </a:t>
            </a:r>
            <a:r>
              <a:rPr lang="en-US" smtClean="0"/>
              <a:t>to school</a:t>
            </a:r>
            <a:endParaRPr lang="en-US" dirty="0"/>
          </a:p>
          <a:p>
            <a:r>
              <a:rPr lang="en-US" b="1" dirty="0"/>
              <a:t>Formal </a:t>
            </a:r>
            <a:r>
              <a:rPr lang="en-US" dirty="0"/>
              <a:t>assignments will be accepted late for a penalty of 10% per day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236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Retake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No retakes will be accepted for informal assignments</a:t>
            </a:r>
          </a:p>
          <a:p>
            <a:pPr lvl="0"/>
            <a:r>
              <a:rPr lang="en-US" dirty="0"/>
              <a:t>You have one week after receiving a grade to make up any </a:t>
            </a:r>
            <a:r>
              <a:rPr lang="en-US" b="1" dirty="0"/>
              <a:t>FORMAL</a:t>
            </a:r>
            <a:r>
              <a:rPr lang="en-US" dirty="0"/>
              <a:t> assignments. If you receive a failing grade on any of these assignments, you are expected to make it up. </a:t>
            </a:r>
            <a:r>
              <a:rPr lang="en-US" b="1" dirty="0"/>
              <a:t>If an assignment is turned in late you will not be allowed to complete a retake.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396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groups of three come up with a definition of economics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494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Economics is the study on how to allocate </a:t>
            </a:r>
            <a:r>
              <a:rPr lang="en-US" u="sng" dirty="0" smtClean="0"/>
              <a:t>scarce</a:t>
            </a:r>
            <a:r>
              <a:rPr lang="en-US" dirty="0" smtClean="0"/>
              <a:t> resources in a society of </a:t>
            </a:r>
            <a:r>
              <a:rPr lang="en-US" u="sng" dirty="0" smtClean="0"/>
              <a:t>unlimited</a:t>
            </a:r>
            <a:r>
              <a:rPr lang="en-US" dirty="0" smtClean="0"/>
              <a:t> wants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67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Economics answers three principle questions: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WHAT is produced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HOW is it produced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WHO consumes what is produced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produced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resources are limited, should a local government use resources to build a new school, repair an  old highway, or construct a new recreation center? </a:t>
            </a:r>
          </a:p>
          <a:p>
            <a:r>
              <a:rPr lang="en-US" dirty="0" smtClean="0"/>
              <a:t>If resources are limited, should American producers use resources to make goods for national defense or to provide services for retired people who are too old or ill to work? </a:t>
            </a:r>
          </a:p>
          <a:p>
            <a:r>
              <a:rPr lang="en-US" dirty="0" smtClean="0"/>
              <a:t>If resources are limited, should a farmer grow wheat, cotton, or lettuce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456</TotalTime>
  <Words>722</Words>
  <Application>Microsoft Macintosh PowerPoint</Application>
  <PresentationFormat>On-screen Show (4:3)</PresentationFormat>
  <Paragraphs>85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Inkwell</vt:lpstr>
      <vt:lpstr>The Market Economy</vt:lpstr>
      <vt:lpstr>Learning Objectives</vt:lpstr>
      <vt:lpstr>Introductions</vt:lpstr>
      <vt:lpstr>Syllabus key points</vt:lpstr>
      <vt:lpstr>Retake Policy</vt:lpstr>
      <vt:lpstr>Economics</vt:lpstr>
      <vt:lpstr>Economics</vt:lpstr>
      <vt:lpstr>Economics</vt:lpstr>
      <vt:lpstr>WHAT is produced </vt:lpstr>
      <vt:lpstr>HOW is it produced?  </vt:lpstr>
      <vt:lpstr>WHO consumes what is produced? </vt:lpstr>
      <vt:lpstr>How do we decide this? </vt:lpstr>
      <vt:lpstr>Economic System</vt:lpstr>
      <vt:lpstr>Types of Economic Systems</vt:lpstr>
      <vt:lpstr>Traditional</vt:lpstr>
      <vt:lpstr>Command</vt:lpstr>
      <vt:lpstr>Market (does this even exist?)</vt:lpstr>
      <vt:lpstr>Key Market Traits</vt:lpstr>
      <vt:lpstr>Mixed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Market Economy</dc:title>
  <dc:creator>admin</dc:creator>
  <cp:lastModifiedBy>Dustin</cp:lastModifiedBy>
  <cp:revision>23</cp:revision>
  <dcterms:created xsi:type="dcterms:W3CDTF">2014-08-17T22:26:06Z</dcterms:created>
  <dcterms:modified xsi:type="dcterms:W3CDTF">2015-08-10T15:26:50Z</dcterms:modified>
</cp:coreProperties>
</file>