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70" r:id="rId4"/>
    <p:sldId id="271" r:id="rId5"/>
    <p:sldId id="272" r:id="rId6"/>
    <p:sldId id="273" r:id="rId7"/>
    <p:sldId id="274" r:id="rId8"/>
    <p:sldId id="258" r:id="rId9"/>
    <p:sldId id="259" r:id="rId10"/>
    <p:sldId id="260" r:id="rId11"/>
    <p:sldId id="261" r:id="rId12"/>
    <p:sldId id="262" r:id="rId13"/>
    <p:sldId id="263" r:id="rId14"/>
    <p:sldId id="275" r:id="rId15"/>
    <p:sldId id="264" r:id="rId16"/>
    <p:sldId id="265" r:id="rId17"/>
    <p:sldId id="266" r:id="rId18"/>
    <p:sldId id="267" r:id="rId19"/>
    <p:sldId id="269" r:id="rId20"/>
    <p:sldId id="268" r:id="rId21"/>
    <p:sldId id="276" r:id="rId22"/>
    <p:sldId id="289" r:id="rId23"/>
    <p:sldId id="277" r:id="rId24"/>
    <p:sldId id="290" r:id="rId25"/>
    <p:sldId id="279" r:id="rId26"/>
    <p:sldId id="280" r:id="rId27"/>
    <p:sldId id="282" r:id="rId28"/>
    <p:sldId id="291" r:id="rId29"/>
    <p:sldId id="281" r:id="rId30"/>
    <p:sldId id="283" r:id="rId31"/>
    <p:sldId id="284" r:id="rId32"/>
    <p:sldId id="285" r:id="rId33"/>
    <p:sldId id="286" r:id="rId34"/>
    <p:sldId id="287" r:id="rId35"/>
    <p:sldId id="288"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25" autoAdjust="0"/>
    <p:restoredTop sz="94660"/>
  </p:normalViewPr>
  <p:slideViewPr>
    <p:cSldViewPr snapToObjects="1">
      <p:cViewPr>
        <p:scale>
          <a:sx n="76" d="100"/>
          <a:sy n="76" d="100"/>
        </p:scale>
        <p:origin x="-72" y="2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A873409A-92C3-DD44-BBDD-566025032760}" type="datetimeFigureOut">
              <a:rPr lang="en-US" smtClean="0"/>
              <a:t>8/9/2015</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4EB6C97-0B8B-E844-A754-59ABA0BFBBF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A873409A-92C3-DD44-BBDD-566025032760}" type="datetimeFigureOut">
              <a:rPr lang="en-US" smtClean="0"/>
              <a:t>8/9/2015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B6C97-0B8B-E844-A754-59ABA0BFBBF3}"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873409A-92C3-DD44-BBDD-566025032760}" type="datetimeFigureOut">
              <a:rPr lang="en-US" smtClean="0"/>
              <a:t>8/9/2015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B6C97-0B8B-E844-A754-59ABA0BFBBF3}"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873409A-92C3-DD44-BBDD-566025032760}" type="datetimeFigureOut">
              <a:rPr lang="en-US" smtClean="0"/>
              <a:t>8/9/2015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EB6C97-0B8B-E844-A754-59ABA0BFBBF3}"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3409A-92C3-DD44-BBDD-566025032760}" type="datetimeFigureOut">
              <a:rPr lang="en-US" smtClean="0"/>
              <a:t>8/9/2015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EB6C97-0B8B-E844-A754-59ABA0BFBBF3}"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73409A-92C3-DD44-BBDD-566025032760}" type="datetimeFigureOut">
              <a:rPr lang="en-US" smtClean="0"/>
              <a:t>8/9/2015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B6C97-0B8B-E844-A754-59ABA0BFBBF3}"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73409A-92C3-DD44-BBDD-566025032760}" type="datetimeFigureOut">
              <a:rPr lang="en-US" smtClean="0"/>
              <a:t>8/9/2015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B6C97-0B8B-E844-A754-59ABA0BFBBF3}"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73409A-92C3-DD44-BBDD-566025032760}" type="datetimeFigureOut">
              <a:rPr lang="en-US" smtClean="0"/>
              <a:t>8/9/2015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B6C97-0B8B-E844-A754-59ABA0BFBBF3}"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73409A-92C3-DD44-BBDD-566025032760}" type="datetimeFigureOut">
              <a:rPr lang="en-US" smtClean="0"/>
              <a:t>8/9/2015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B6C97-0B8B-E844-A754-59ABA0BFBBF3}"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73409A-92C3-DD44-BBDD-566025032760}" type="datetimeFigureOut">
              <a:rPr lang="en-US" smtClean="0"/>
              <a:t>8/9/2015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B6C97-0B8B-E844-A754-59ABA0BFBBF3}"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873409A-92C3-DD44-BBDD-566025032760}" type="datetimeFigureOut">
              <a:rPr lang="en-US" smtClean="0"/>
              <a:t>8/9/2015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B6C97-0B8B-E844-A754-59ABA0BFBB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873409A-92C3-DD44-BBDD-566025032760}" type="datetimeFigureOut">
              <a:rPr lang="en-US" smtClean="0"/>
              <a:t>8/9/2015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B6C97-0B8B-E844-A754-59ABA0BFBBF3}"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873409A-92C3-DD44-BBDD-566025032760}" type="datetimeFigureOut">
              <a:rPr lang="en-US" smtClean="0"/>
              <a:t>8/9/2015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B6C97-0B8B-E844-A754-59ABA0BFBB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A873409A-92C3-DD44-BBDD-566025032760}" type="datetimeFigureOut">
              <a:rPr lang="en-US" smtClean="0"/>
              <a:t>8/9/2015</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4EB6C97-0B8B-E844-A754-59ABA0BFBBF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A873409A-92C3-DD44-BBDD-566025032760}" type="datetimeFigureOut">
              <a:rPr lang="en-US" smtClean="0"/>
              <a:t>8/9/2015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B6C97-0B8B-E844-A754-59ABA0BFBBF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73409A-92C3-DD44-BBDD-566025032760}" type="datetimeFigureOut">
              <a:rPr lang="en-US" smtClean="0"/>
              <a:t>8/9/2015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EB6C97-0B8B-E844-A754-59ABA0BFBBF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73409A-92C3-DD44-BBDD-566025032760}" type="datetimeFigureOut">
              <a:rPr lang="en-US" smtClean="0"/>
              <a:t>8/9/2015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B6C97-0B8B-E844-A754-59ABA0BFBB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873409A-92C3-DD44-BBDD-566025032760}" type="datetimeFigureOut">
              <a:rPr lang="en-US" smtClean="0"/>
              <a:t>8/9/2015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B6C97-0B8B-E844-A754-59ABA0BFBB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873409A-92C3-DD44-BBDD-566025032760}" type="datetimeFigureOut">
              <a:rPr lang="en-US" smtClean="0"/>
              <a:t>8/9/2015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EB6C97-0B8B-E844-A754-59ABA0BFBBF3}"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873409A-92C3-DD44-BBDD-566025032760}" type="datetimeFigureOut">
              <a:rPr lang="en-US" smtClean="0"/>
              <a:t>8/9/2015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EB6C97-0B8B-E844-A754-59ABA0BFBBF3}"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A873409A-92C3-DD44-BBDD-566025032760}" type="datetimeFigureOut">
              <a:rPr lang="en-US" smtClean="0"/>
              <a:t>8/9/2015</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4EB6C97-0B8B-E844-A754-59ABA0BFBBF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dkuluris.weebly.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Market Economy</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HOW is it produced? </a:t>
            </a:r>
            <a:br>
              <a:rPr lang="en-US" dirty="0" smtClean="0"/>
            </a:br>
            <a:endParaRPr lang="en-US" dirty="0"/>
          </a:p>
        </p:txBody>
      </p:sp>
      <p:sp>
        <p:nvSpPr>
          <p:cNvPr id="2" name="Content Placeholder 1"/>
          <p:cNvSpPr>
            <a:spLocks noGrp="1"/>
          </p:cNvSpPr>
          <p:nvPr>
            <p:ph idx="1"/>
          </p:nvPr>
        </p:nvSpPr>
        <p:spPr/>
        <p:txBody>
          <a:bodyPr/>
          <a:lstStyle/>
          <a:p>
            <a:r>
              <a:rPr lang="en-US" dirty="0" smtClean="0"/>
              <a:t>How should we obtain crude oil to meet our energy needs? </a:t>
            </a:r>
          </a:p>
          <a:p>
            <a:r>
              <a:rPr lang="en-US" dirty="0" smtClean="0"/>
              <a:t>How much pollution should we allow firms to generate when producing goods? </a:t>
            </a:r>
          </a:p>
          <a:p>
            <a:r>
              <a:rPr lang="en-US" dirty="0" smtClean="0"/>
              <a:t>How should hogs be raised before they become food?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WHO consumes what is produced? </a:t>
            </a:r>
            <a:endParaRPr lang="en-US" dirty="0"/>
          </a:p>
        </p:txBody>
      </p:sp>
      <p:sp>
        <p:nvSpPr>
          <p:cNvPr id="2" name="Content Placeholder 1"/>
          <p:cNvSpPr>
            <a:spLocks noGrp="1"/>
          </p:cNvSpPr>
          <p:nvPr>
            <p:ph idx="1"/>
          </p:nvPr>
        </p:nvSpPr>
        <p:spPr/>
        <p:txBody>
          <a:bodyPr/>
          <a:lstStyle/>
          <a:p>
            <a:r>
              <a:rPr lang="en-US" dirty="0" smtClean="0"/>
              <a:t>Who should receive the limited supply of flu vaccinations? </a:t>
            </a:r>
          </a:p>
          <a:p>
            <a:r>
              <a:rPr lang="en-US" dirty="0" smtClean="0"/>
              <a:t>Who should benefit from the construction of a new school? </a:t>
            </a:r>
          </a:p>
          <a:p>
            <a:r>
              <a:rPr lang="en-US" dirty="0" smtClean="0"/>
              <a:t>Who should a shoe manufacturer market their products toward?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do we decide this? </a:t>
            </a:r>
            <a:endParaRPr lang="en-US" dirty="0"/>
          </a:p>
        </p:txBody>
      </p:sp>
      <p:sp>
        <p:nvSpPr>
          <p:cNvPr id="2" name="Content Placeholder 1"/>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Economic System</a:t>
            </a:r>
            <a:endParaRPr lang="en-US" dirty="0"/>
          </a:p>
        </p:txBody>
      </p:sp>
      <p:sp>
        <p:nvSpPr>
          <p:cNvPr id="2" name="Content Placeholder 1"/>
          <p:cNvSpPr>
            <a:spLocks noGrp="1"/>
          </p:cNvSpPr>
          <p:nvPr>
            <p:ph idx="1"/>
          </p:nvPr>
        </p:nvSpPr>
        <p:spPr/>
        <p:txBody>
          <a:bodyPr/>
          <a:lstStyle/>
          <a:p>
            <a:r>
              <a:rPr lang="en-US" b="1" dirty="0" smtClean="0"/>
              <a:t>Economic System</a:t>
            </a:r>
            <a:r>
              <a:rPr lang="en-US" dirty="0" smtClean="0"/>
              <a:t> = the particular set of social institutions that deals with the production, distribution and consumption of goods and services in society</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r>
              <a:rPr lang="en-US" dirty="0"/>
              <a:t>What is the most important difference between a market economy and a centrally planned economy?</a:t>
            </a:r>
            <a:endParaRPr lang="fr-FR" dirty="0"/>
          </a:p>
        </p:txBody>
      </p:sp>
    </p:spTree>
    <p:extLst>
      <p:ext uri="{BB962C8B-B14F-4D97-AF65-F5344CB8AC3E}">
        <p14:creationId xmlns:p14="http://schemas.microsoft.com/office/powerpoint/2010/main" val="347538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Types of Economic Systems</a:t>
            </a:r>
            <a:endParaRPr lang="en-US" dirty="0"/>
          </a:p>
        </p:txBody>
      </p:sp>
      <p:sp>
        <p:nvSpPr>
          <p:cNvPr id="2" name="Content Placeholder 1"/>
          <p:cNvSpPr>
            <a:spLocks noGrp="1"/>
          </p:cNvSpPr>
          <p:nvPr>
            <p:ph idx="1"/>
          </p:nvPr>
        </p:nvSpPr>
        <p:spPr/>
        <p:txBody>
          <a:bodyPr/>
          <a:lstStyle/>
          <a:p>
            <a:r>
              <a:rPr lang="en-US" dirty="0" smtClean="0"/>
              <a:t>Traditional</a:t>
            </a:r>
          </a:p>
          <a:p>
            <a:r>
              <a:rPr lang="en-US" dirty="0" smtClean="0"/>
              <a:t>Command </a:t>
            </a:r>
          </a:p>
          <a:p>
            <a:r>
              <a:rPr lang="en-US" dirty="0" smtClean="0"/>
              <a:t>Market</a:t>
            </a:r>
          </a:p>
          <a:p>
            <a:r>
              <a:rPr lang="en-US" dirty="0" smtClean="0"/>
              <a:t>Mixed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Traditional</a:t>
            </a:r>
            <a:endParaRPr lang="en-US" dirty="0"/>
          </a:p>
        </p:txBody>
      </p:sp>
      <p:sp>
        <p:nvSpPr>
          <p:cNvPr id="2" name="Content Placeholder 1"/>
          <p:cNvSpPr>
            <a:spLocks noGrp="1"/>
          </p:cNvSpPr>
          <p:nvPr>
            <p:ph idx="1"/>
          </p:nvPr>
        </p:nvSpPr>
        <p:spPr/>
        <p:txBody>
          <a:bodyPr>
            <a:normAutofit/>
          </a:bodyPr>
          <a:lstStyle/>
          <a:p>
            <a:r>
              <a:rPr lang="en-US" dirty="0" smtClean="0"/>
              <a:t>An economic system where tradition and custom govern economic decisions </a:t>
            </a:r>
          </a:p>
          <a:p>
            <a:r>
              <a:rPr lang="en-US" dirty="0" smtClean="0"/>
              <a:t>-Economic activities are usually centered toward the family, tribe, or ethnic group </a:t>
            </a:r>
          </a:p>
          <a:p>
            <a:r>
              <a:rPr lang="en-US" dirty="0" smtClean="0"/>
              <a:t>-Resources are allocated based on </a:t>
            </a:r>
            <a:r>
              <a:rPr lang="en-US" dirty="0" smtClean="0"/>
              <a:t>tradition </a:t>
            </a:r>
          </a:p>
          <a:p>
            <a:r>
              <a:rPr lang="en-US" dirty="0" smtClean="0"/>
              <a:t>Resource allocation varies widely by tribe </a:t>
            </a:r>
            <a:endParaRPr lang="en-US" dirty="0" smtClean="0"/>
          </a:p>
          <a:p>
            <a:r>
              <a:rPr lang="en-US" dirty="0" smtClean="0"/>
              <a:t>--</a:t>
            </a:r>
            <a:r>
              <a:rPr lang="en-US" dirty="0" smtClean="0"/>
              <a:t>Choices are </a:t>
            </a:r>
            <a:r>
              <a:rPr lang="en-US" dirty="0" smtClean="0"/>
              <a:t>influenced</a:t>
            </a:r>
            <a:r>
              <a:rPr lang="en-US" dirty="0" smtClean="0"/>
              <a:t> </a:t>
            </a:r>
            <a:r>
              <a:rPr lang="en-US" dirty="0" smtClean="0"/>
              <a:t>by environment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Command</a:t>
            </a:r>
            <a:endParaRPr lang="en-US" dirty="0"/>
          </a:p>
        </p:txBody>
      </p:sp>
      <p:sp>
        <p:nvSpPr>
          <p:cNvPr id="2" name="Content Placeholder 1"/>
          <p:cNvSpPr>
            <a:spLocks noGrp="1"/>
          </p:cNvSpPr>
          <p:nvPr>
            <p:ph idx="1"/>
          </p:nvPr>
        </p:nvSpPr>
        <p:spPr/>
        <p:txBody>
          <a:bodyPr>
            <a:normAutofit fontScale="85000" lnSpcReduction="20000"/>
          </a:bodyPr>
          <a:lstStyle/>
          <a:p>
            <a:r>
              <a:rPr lang="en-US" dirty="0" smtClean="0"/>
              <a:t>The government or other central authority makes all economic decisions </a:t>
            </a:r>
          </a:p>
          <a:p>
            <a:r>
              <a:rPr lang="en-US" dirty="0" smtClean="0"/>
              <a:t>Individuals have little, if any, influence over economic functions </a:t>
            </a:r>
          </a:p>
          <a:p>
            <a:r>
              <a:rPr lang="en-US" dirty="0" smtClean="0"/>
              <a:t>Resources are owned by the government </a:t>
            </a:r>
          </a:p>
          <a:p>
            <a:r>
              <a:rPr lang="en-US" dirty="0" smtClean="0"/>
              <a:t>There is no competition; the purpose of business is to provide goods and services, not to make a profit </a:t>
            </a:r>
          </a:p>
          <a:p>
            <a:r>
              <a:rPr lang="en-US" dirty="0" smtClean="0"/>
              <a:t>Factories are concerned with quotas </a:t>
            </a:r>
          </a:p>
          <a:p>
            <a:r>
              <a:rPr lang="en-US" dirty="0" smtClean="0"/>
              <a:t>Consumers have few, if any, choices in the market place </a:t>
            </a:r>
          </a:p>
          <a:p>
            <a:r>
              <a:rPr lang="en-US" dirty="0" smtClean="0"/>
              <a:t>The government sets the prices of goods and services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Market (does this even exist?)</a:t>
            </a:r>
            <a:endParaRPr lang="en-US" dirty="0"/>
          </a:p>
        </p:txBody>
      </p:sp>
      <p:sp>
        <p:nvSpPr>
          <p:cNvPr id="2" name="Content Placeholder 1"/>
          <p:cNvSpPr>
            <a:spLocks noGrp="1"/>
          </p:cNvSpPr>
          <p:nvPr>
            <p:ph idx="1"/>
          </p:nvPr>
        </p:nvSpPr>
        <p:spPr/>
        <p:txBody>
          <a:bodyPr>
            <a:normAutofit fontScale="92500" lnSpcReduction="10000"/>
          </a:bodyPr>
          <a:lstStyle/>
          <a:p>
            <a:r>
              <a:rPr lang="en-US" dirty="0" smtClean="0"/>
              <a:t>Economic decisions are made by individuals competing to earn profits based on supply and demand </a:t>
            </a:r>
          </a:p>
          <a:p>
            <a:r>
              <a:rPr lang="en-US" dirty="0" smtClean="0"/>
              <a:t>Resources are owned by individuals Profit, not quotas, is the motive for increasing work </a:t>
            </a:r>
          </a:p>
          <a:p>
            <a:r>
              <a:rPr lang="en-US" dirty="0" smtClean="0"/>
              <a:t>Competition determines price and increases the quality of products </a:t>
            </a:r>
          </a:p>
          <a:p>
            <a:r>
              <a:rPr lang="en-US" dirty="0" smtClean="0"/>
              <a:t>Individual freedom is considered very important; individuals have freedom to make economic decisions </a:t>
            </a:r>
          </a:p>
          <a:p>
            <a:r>
              <a:rPr lang="en-US" dirty="0" smtClean="0"/>
              <a:t>-Also called “capitalist” economy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Key Market Traits</a:t>
            </a:r>
            <a:endParaRPr lang="en-US" dirty="0"/>
          </a:p>
        </p:txBody>
      </p:sp>
      <p:sp>
        <p:nvSpPr>
          <p:cNvPr id="2" name="Content Placeholder 1"/>
          <p:cNvSpPr>
            <a:spLocks noGrp="1"/>
          </p:cNvSpPr>
          <p:nvPr>
            <p:ph idx="1"/>
          </p:nvPr>
        </p:nvSpPr>
        <p:spPr/>
        <p:txBody>
          <a:bodyPr>
            <a:normAutofit fontScale="92500" lnSpcReduction="10000"/>
          </a:bodyPr>
          <a:lstStyle/>
          <a:p>
            <a:r>
              <a:rPr lang="en-US" dirty="0"/>
              <a:t>Markets are defined by 6 key traits </a:t>
            </a:r>
          </a:p>
          <a:p>
            <a:pPr marL="624078" indent="-514350">
              <a:buFont typeface="+mj-lt"/>
              <a:buAutoNum type="arabicPeriod"/>
            </a:pPr>
            <a:r>
              <a:rPr lang="en-US" dirty="0"/>
              <a:t>Private Property</a:t>
            </a:r>
          </a:p>
          <a:p>
            <a:pPr marL="624078" indent="-514350">
              <a:buFont typeface="+mj-lt"/>
              <a:buAutoNum type="arabicPeriod"/>
            </a:pPr>
            <a:r>
              <a:rPr lang="en-US" dirty="0"/>
              <a:t>Markets and Prices</a:t>
            </a:r>
          </a:p>
          <a:p>
            <a:pPr marL="624078" indent="-514350">
              <a:buFont typeface="+mj-lt"/>
              <a:buAutoNum type="arabicPeriod"/>
            </a:pPr>
            <a:r>
              <a:rPr lang="en-US" dirty="0"/>
              <a:t>Incentives/Self Interest</a:t>
            </a:r>
          </a:p>
          <a:p>
            <a:pPr marL="624078" indent="-514350">
              <a:buFont typeface="+mj-lt"/>
              <a:buAutoNum type="arabicPeriod"/>
            </a:pPr>
            <a:r>
              <a:rPr lang="en-US" dirty="0"/>
              <a:t>Freedom of choice (this is debatable but is part of the “classic definition”)</a:t>
            </a:r>
          </a:p>
          <a:p>
            <a:pPr marL="624078" indent="-514350">
              <a:buFont typeface="+mj-lt"/>
              <a:buAutoNum type="arabicPeriod"/>
            </a:pPr>
            <a:r>
              <a:rPr lang="en-US" dirty="0"/>
              <a:t>Competition </a:t>
            </a:r>
          </a:p>
          <a:p>
            <a:pPr marL="624078" indent="-514350">
              <a:buFont typeface="+mj-lt"/>
              <a:buAutoNum type="arabicPeriod"/>
            </a:pPr>
            <a:r>
              <a:rPr lang="en-US" dirty="0"/>
              <a:t>Limited government role </a:t>
            </a:r>
          </a:p>
          <a:p>
            <a:endParaRPr lang="en-US" dirty="0"/>
          </a:p>
        </p:txBody>
      </p:sp>
    </p:spTree>
    <p:extLst>
      <p:ext uri="{BB962C8B-B14F-4D97-AF65-F5344CB8AC3E}">
        <p14:creationId xmlns:p14="http://schemas.microsoft.com/office/powerpoint/2010/main" val="2771994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Learning Objectives</a:t>
            </a:r>
            <a:endParaRPr lang="en-US" dirty="0"/>
          </a:p>
        </p:txBody>
      </p:sp>
      <p:sp>
        <p:nvSpPr>
          <p:cNvPr id="2" name="Content Placeholder 1"/>
          <p:cNvSpPr>
            <a:spLocks noGrp="1"/>
          </p:cNvSpPr>
          <p:nvPr>
            <p:ph idx="1"/>
          </p:nvPr>
        </p:nvSpPr>
        <p:spPr/>
        <p:txBody>
          <a:bodyPr>
            <a:normAutofit/>
          </a:bodyPr>
          <a:lstStyle/>
          <a:p>
            <a:pPr>
              <a:buFont typeface="Arial" panose="020B0604020202020204" pitchFamily="34" charset="0"/>
              <a:buChar char="•"/>
            </a:pPr>
            <a:r>
              <a:rPr lang="en-US" dirty="0" smtClean="0"/>
              <a:t>Define Economics and Economic system</a:t>
            </a:r>
          </a:p>
          <a:p>
            <a:r>
              <a:rPr lang="en-US" dirty="0"/>
              <a:t>Define equilibrium price and equilibrium </a:t>
            </a:r>
            <a:r>
              <a:rPr lang="en-US" dirty="0" smtClean="0"/>
              <a:t>quantity </a:t>
            </a:r>
            <a:endParaRPr lang="en-US" dirty="0"/>
          </a:p>
          <a:p>
            <a:r>
              <a:rPr lang="en-US" dirty="0"/>
              <a:t>Explain why the price of a good or service and the amount bought and sold in a competitive market will be the equilibrium price and quantity. </a:t>
            </a:r>
          </a:p>
          <a:p>
            <a:r>
              <a:rPr lang="en-US" dirty="0"/>
              <a:t>Predict the effects of changes in supply and demand on equilibrium price and quantity. </a:t>
            </a:r>
          </a:p>
          <a:p>
            <a:pPr>
              <a:buFont typeface="Arial" panose="020B0604020202020204" pitchFamily="34" charset="0"/>
              <a:buChar cha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Mixed</a:t>
            </a:r>
            <a:endParaRPr lang="en-US" dirty="0"/>
          </a:p>
        </p:txBody>
      </p:sp>
      <p:sp>
        <p:nvSpPr>
          <p:cNvPr id="2" name="Content Placeholder 1"/>
          <p:cNvSpPr>
            <a:spLocks noGrp="1"/>
          </p:cNvSpPr>
          <p:nvPr>
            <p:ph idx="1"/>
          </p:nvPr>
        </p:nvSpPr>
        <p:spPr/>
        <p:txBody>
          <a:bodyPr>
            <a:normAutofit fontScale="92500" lnSpcReduction="20000"/>
          </a:bodyPr>
          <a:lstStyle/>
          <a:p>
            <a:r>
              <a:rPr lang="en-US" dirty="0" smtClean="0"/>
              <a:t>Combines elements of pure market and </a:t>
            </a:r>
          </a:p>
          <a:p>
            <a:r>
              <a:rPr lang="en-US" dirty="0" smtClean="0"/>
              <a:t>command economies;</a:t>
            </a:r>
          </a:p>
          <a:p>
            <a:r>
              <a:rPr lang="en-US" dirty="0" smtClean="0"/>
              <a:t> Government and </a:t>
            </a:r>
          </a:p>
          <a:p>
            <a:r>
              <a:rPr lang="en-US" dirty="0" smtClean="0"/>
              <a:t>individuals share the economic decision making process </a:t>
            </a:r>
          </a:p>
          <a:p>
            <a:r>
              <a:rPr lang="en-US" dirty="0" smtClean="0"/>
              <a:t>Government guides and regulates production of goods and services </a:t>
            </a:r>
          </a:p>
          <a:p>
            <a:r>
              <a:rPr lang="en-US" dirty="0" smtClean="0"/>
              <a:t>Resources are owned by individuals </a:t>
            </a:r>
          </a:p>
          <a:p>
            <a:r>
              <a:rPr lang="en-US" dirty="0" smtClean="0"/>
              <a:t>Government serves to protect both producers and consumers from unfair policies and practices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Maximizing </a:t>
            </a:r>
            <a:r>
              <a:rPr lang="en-US" dirty="0"/>
              <a:t>utility</a:t>
            </a:r>
            <a:endParaRPr lang="fr-FR" dirty="0"/>
          </a:p>
        </p:txBody>
      </p:sp>
      <p:sp>
        <p:nvSpPr>
          <p:cNvPr id="3" name="Content Placeholder 2"/>
          <p:cNvSpPr>
            <a:spLocks noGrp="1"/>
          </p:cNvSpPr>
          <p:nvPr>
            <p:ph idx="1"/>
          </p:nvPr>
        </p:nvSpPr>
        <p:spPr/>
        <p:txBody>
          <a:bodyPr/>
          <a:lstStyle/>
          <a:p>
            <a:r>
              <a:rPr lang="en-US" dirty="0"/>
              <a:t>How is “maximizing utility” at the core of how market economies work?</a:t>
            </a:r>
            <a:endParaRPr lang="fr-FR" dirty="0"/>
          </a:p>
        </p:txBody>
      </p:sp>
    </p:spTree>
    <p:extLst>
      <p:ext uri="{BB962C8B-B14F-4D97-AF65-F5344CB8AC3E}">
        <p14:creationId xmlns:p14="http://schemas.microsoft.com/office/powerpoint/2010/main" val="725080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pPr>
              <a:buFont typeface="Arial" panose="020B0604020202020204" pitchFamily="34" charset="0"/>
              <a:buChar char="•"/>
            </a:pPr>
            <a:r>
              <a:rPr lang="fr-FR" dirty="0" smtClean="0"/>
              <a:t>Utility- </a:t>
            </a:r>
            <a:r>
              <a:rPr lang="en-US" dirty="0"/>
              <a:t>economic term referring to the total satisfaction received from consuming a good or service.</a:t>
            </a:r>
            <a:endParaRPr lang="fr-FR" dirty="0"/>
          </a:p>
        </p:txBody>
      </p:sp>
    </p:spTree>
    <p:extLst>
      <p:ext uri="{BB962C8B-B14F-4D97-AF65-F5344CB8AC3E}">
        <p14:creationId xmlns:p14="http://schemas.microsoft.com/office/powerpoint/2010/main" val="4234292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r>
              <a:rPr lang="en-US" dirty="0"/>
              <a:t>How is life and economics about “trade-offs”?</a:t>
            </a:r>
            <a:endParaRPr lang="fr-FR" dirty="0"/>
          </a:p>
        </p:txBody>
      </p:sp>
    </p:spTree>
    <p:extLst>
      <p:ext uri="{BB962C8B-B14F-4D97-AF65-F5344CB8AC3E}">
        <p14:creationId xmlns:p14="http://schemas.microsoft.com/office/powerpoint/2010/main" val="3625987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a:t>Opportunity</a:t>
            </a:r>
            <a:r>
              <a:rPr lang="fr-FR" dirty="0"/>
              <a:t> </a:t>
            </a:r>
            <a:r>
              <a:rPr lang="fr-FR" dirty="0" err="1"/>
              <a:t>Cost</a:t>
            </a:r>
            <a:endParaRPr lang="fr-FR" dirty="0"/>
          </a:p>
        </p:txBody>
      </p:sp>
      <p:sp>
        <p:nvSpPr>
          <p:cNvPr id="3" name="Content Placeholder 2"/>
          <p:cNvSpPr>
            <a:spLocks noGrp="1"/>
          </p:cNvSpPr>
          <p:nvPr>
            <p:ph idx="1"/>
          </p:nvPr>
        </p:nvSpPr>
        <p:spPr/>
        <p:txBody>
          <a:bodyPr/>
          <a:lstStyle/>
          <a:p>
            <a:r>
              <a:rPr lang="fr-FR" dirty="0" err="1" smtClean="0"/>
              <a:t>Opportunity</a:t>
            </a:r>
            <a:r>
              <a:rPr lang="fr-FR" dirty="0" smtClean="0"/>
              <a:t> </a:t>
            </a:r>
            <a:r>
              <a:rPr lang="fr-FR" dirty="0" err="1" smtClean="0"/>
              <a:t>Cost</a:t>
            </a:r>
            <a:r>
              <a:rPr lang="fr-FR" dirty="0" smtClean="0"/>
              <a:t>: </a:t>
            </a:r>
            <a:r>
              <a:rPr lang="en-US" dirty="0"/>
              <a:t>The cost of an alternative that must be forgone in order to pursue a certain action. Put another way, the benefits you could have received by taking an alternative </a:t>
            </a:r>
            <a:r>
              <a:rPr lang="en-US" dirty="0" smtClean="0"/>
              <a:t>action</a:t>
            </a:r>
            <a:endParaRPr lang="fr-FR" dirty="0"/>
          </a:p>
        </p:txBody>
      </p:sp>
    </p:spTree>
    <p:extLst>
      <p:ext uri="{BB962C8B-B14F-4D97-AF65-F5344CB8AC3E}">
        <p14:creationId xmlns:p14="http://schemas.microsoft.com/office/powerpoint/2010/main" val="513070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Explain</a:t>
            </a:r>
            <a:endParaRPr lang="fr-FR" dirty="0"/>
          </a:p>
        </p:txBody>
      </p:sp>
      <p:sp>
        <p:nvSpPr>
          <p:cNvPr id="3" name="Content Placeholder 2"/>
          <p:cNvSpPr>
            <a:spLocks noGrp="1"/>
          </p:cNvSpPr>
          <p:nvPr>
            <p:ph idx="1"/>
          </p:nvPr>
        </p:nvSpPr>
        <p:spPr/>
        <p:txBody>
          <a:bodyPr>
            <a:normAutofit fontScale="92500"/>
          </a:bodyPr>
          <a:lstStyle/>
          <a:p>
            <a:pPr lvl="1"/>
            <a:r>
              <a:rPr lang="en-US" sz="2400" dirty="0"/>
              <a:t>The market economy is a powerful force for making lives better. (20</a:t>
            </a:r>
            <a:r>
              <a:rPr lang="en-US" sz="2400" dirty="0" smtClean="0"/>
              <a:t>)</a:t>
            </a:r>
            <a:endParaRPr lang="en-US" dirty="0"/>
          </a:p>
          <a:p>
            <a:pPr lvl="1"/>
            <a:r>
              <a:rPr lang="en-US" sz="2400" dirty="0"/>
              <a:t>At the same time, the market is amoral. (20-21</a:t>
            </a:r>
            <a:r>
              <a:rPr lang="en-US" sz="2400" dirty="0" smtClean="0"/>
              <a:t>)</a:t>
            </a:r>
            <a:endParaRPr lang="en-US" dirty="0"/>
          </a:p>
          <a:p>
            <a:pPr lvl="1"/>
            <a:r>
              <a:rPr lang="en-US" sz="2400" dirty="0"/>
              <a:t>Our system uses prices to allocate scarce resources. (22</a:t>
            </a:r>
            <a:r>
              <a:rPr lang="en-US" sz="2400" dirty="0" smtClean="0"/>
              <a:t>)</a:t>
            </a:r>
            <a:endParaRPr lang="en-US" dirty="0"/>
          </a:p>
          <a:p>
            <a:pPr lvl="1"/>
            <a:r>
              <a:rPr lang="en-US" sz="2400" dirty="0"/>
              <a:t>Because we use price to allocate goods, most markets are self-correcting.  (22-23</a:t>
            </a:r>
            <a:r>
              <a:rPr lang="en-US" sz="2400" dirty="0" smtClean="0"/>
              <a:t>)</a:t>
            </a:r>
            <a:endParaRPr lang="en-US" dirty="0"/>
          </a:p>
          <a:p>
            <a:pPr lvl="1"/>
            <a:r>
              <a:rPr lang="en-US" sz="2400" dirty="0"/>
              <a:t>If we fix prices in a market system, private firms will find some other way to compete. </a:t>
            </a:r>
            <a:endParaRPr lang="en-US" dirty="0"/>
          </a:p>
          <a:p>
            <a:pPr lvl="1"/>
            <a:r>
              <a:rPr lang="en-US" sz="2400" dirty="0"/>
              <a:t>Every market transaction makes all parties better off. (24-25)</a:t>
            </a:r>
          </a:p>
          <a:p>
            <a:endParaRPr lang="fr-FR" dirty="0"/>
          </a:p>
        </p:txBody>
      </p:sp>
    </p:spTree>
    <p:extLst>
      <p:ext uri="{BB962C8B-B14F-4D97-AF65-F5344CB8AC3E}">
        <p14:creationId xmlns:p14="http://schemas.microsoft.com/office/powerpoint/2010/main" val="38631020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pPr lvl="0"/>
            <a:r>
              <a:rPr lang="en-US" dirty="0"/>
              <a:t>What does the author have to say about whether a market economy is a “good” economic system? </a:t>
            </a:r>
          </a:p>
          <a:p>
            <a:endParaRPr lang="fr-FR" dirty="0"/>
          </a:p>
        </p:txBody>
      </p:sp>
    </p:spTree>
    <p:extLst>
      <p:ext uri="{BB962C8B-B14F-4D97-AF65-F5344CB8AC3E}">
        <p14:creationId xmlns:p14="http://schemas.microsoft.com/office/powerpoint/2010/main" val="2180434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Price Discrimination </a:t>
            </a:r>
            <a:endParaRPr lang="fr-FR" dirty="0"/>
          </a:p>
        </p:txBody>
      </p:sp>
      <p:sp>
        <p:nvSpPr>
          <p:cNvPr id="3" name="Content Placeholder 2"/>
          <p:cNvSpPr>
            <a:spLocks noGrp="1"/>
          </p:cNvSpPr>
          <p:nvPr>
            <p:ph idx="1"/>
          </p:nvPr>
        </p:nvSpPr>
        <p:spPr/>
        <p:txBody>
          <a:bodyPr/>
          <a:lstStyle/>
          <a:p>
            <a:r>
              <a:rPr lang="fr-FR" dirty="0" err="1" smtClean="0"/>
              <a:t>What</a:t>
            </a:r>
            <a:r>
              <a:rPr lang="fr-FR" dirty="0" smtClean="0"/>
              <a:t> </a:t>
            </a:r>
            <a:r>
              <a:rPr lang="fr-FR" dirty="0" err="1" smtClean="0"/>
              <a:t>is</a:t>
            </a:r>
            <a:r>
              <a:rPr lang="fr-FR" dirty="0" smtClean="0"/>
              <a:t> </a:t>
            </a:r>
            <a:r>
              <a:rPr lang="en-US" dirty="0"/>
              <a:t>price </a:t>
            </a:r>
            <a:r>
              <a:rPr lang="en-US" dirty="0" smtClean="0"/>
              <a:t>discrimination? </a:t>
            </a:r>
            <a:endParaRPr lang="fr-FR" dirty="0"/>
          </a:p>
        </p:txBody>
      </p:sp>
    </p:spTree>
    <p:extLst>
      <p:ext uri="{BB962C8B-B14F-4D97-AF65-F5344CB8AC3E}">
        <p14:creationId xmlns:p14="http://schemas.microsoft.com/office/powerpoint/2010/main" val="26816952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Price Discrimination</a:t>
            </a:r>
            <a:endParaRPr lang="fr-FR" dirty="0"/>
          </a:p>
        </p:txBody>
      </p:sp>
      <p:sp>
        <p:nvSpPr>
          <p:cNvPr id="3" name="Content Placeholder 2"/>
          <p:cNvSpPr>
            <a:spLocks noGrp="1"/>
          </p:cNvSpPr>
          <p:nvPr>
            <p:ph idx="1"/>
          </p:nvPr>
        </p:nvSpPr>
        <p:spPr/>
        <p:txBody>
          <a:bodyPr/>
          <a:lstStyle/>
          <a:p>
            <a:r>
              <a:rPr lang="fr-FR" dirty="0" smtClean="0"/>
              <a:t>Price Discrimination- </a:t>
            </a:r>
            <a:r>
              <a:rPr lang="en-US" dirty="0"/>
              <a:t>A pricing strategy that charges customers different prices for the same product or service. In pure price discrimination, the seller will charge each customer the maximum price that he or she is willing to pay.</a:t>
            </a:r>
            <a:br>
              <a:rPr lang="en-US" dirty="0"/>
            </a:br>
            <a:endParaRPr lang="fr-FR" dirty="0"/>
          </a:p>
        </p:txBody>
      </p:sp>
    </p:spTree>
    <p:extLst>
      <p:ext uri="{BB962C8B-B14F-4D97-AF65-F5344CB8AC3E}">
        <p14:creationId xmlns:p14="http://schemas.microsoft.com/office/powerpoint/2010/main" val="18857632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Prices</a:t>
            </a:r>
            <a:r>
              <a:rPr lang="fr-FR" dirty="0" smtClean="0"/>
              <a:t> and the </a:t>
            </a:r>
            <a:r>
              <a:rPr lang="fr-FR" dirty="0" err="1" smtClean="0"/>
              <a:t>economy</a:t>
            </a:r>
            <a:endParaRPr lang="fr-FR" dirty="0"/>
          </a:p>
        </p:txBody>
      </p:sp>
      <p:sp>
        <p:nvSpPr>
          <p:cNvPr id="3" name="Content Placeholder 2"/>
          <p:cNvSpPr>
            <a:spLocks noGrp="1"/>
          </p:cNvSpPr>
          <p:nvPr>
            <p:ph idx="1"/>
          </p:nvPr>
        </p:nvSpPr>
        <p:spPr/>
        <p:txBody>
          <a:bodyPr/>
          <a:lstStyle/>
          <a:p>
            <a:r>
              <a:rPr lang="en-US" dirty="0"/>
              <a:t>What role do prices have in a market economy</a:t>
            </a:r>
            <a:r>
              <a:rPr lang="en-US" dirty="0" smtClean="0"/>
              <a:t>?</a:t>
            </a:r>
          </a:p>
          <a:p>
            <a:r>
              <a:rPr lang="en-US" dirty="0"/>
              <a:t>What is the connection between market price and supply and demand? </a:t>
            </a:r>
            <a:r>
              <a:rPr lang="en-US" dirty="0" smtClean="0"/>
              <a:t>  </a:t>
            </a:r>
            <a:endParaRPr lang="fr-FR" dirty="0"/>
          </a:p>
        </p:txBody>
      </p:sp>
    </p:spTree>
    <p:extLst>
      <p:ext uri="{BB962C8B-B14F-4D97-AF65-F5344CB8AC3E}">
        <p14:creationId xmlns:p14="http://schemas.microsoft.com/office/powerpoint/2010/main" val="2109927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a:t>
            </a:r>
          </a:p>
        </p:txBody>
      </p:sp>
      <p:sp>
        <p:nvSpPr>
          <p:cNvPr id="3" name="Content Placeholder 2"/>
          <p:cNvSpPr>
            <a:spLocks noGrp="1"/>
          </p:cNvSpPr>
          <p:nvPr>
            <p:ph idx="1"/>
          </p:nvPr>
        </p:nvSpPr>
        <p:spPr/>
        <p:txBody>
          <a:bodyPr/>
          <a:lstStyle/>
          <a:p>
            <a:r>
              <a:rPr lang="en-US" dirty="0"/>
              <a:t>Name</a:t>
            </a:r>
          </a:p>
          <a:p>
            <a:r>
              <a:rPr lang="en-US" dirty="0"/>
              <a:t>What is the coolest thing about you?</a:t>
            </a:r>
          </a:p>
          <a:p>
            <a:r>
              <a:rPr lang="en-US" dirty="0"/>
              <a:t>What was the highlight of of your summer?</a:t>
            </a:r>
          </a:p>
          <a:p>
            <a:r>
              <a:rPr lang="en-US" dirty="0"/>
              <a:t>What are you most excited to learn about </a:t>
            </a:r>
            <a:r>
              <a:rPr lang="en-US"/>
              <a:t>in </a:t>
            </a:r>
            <a:r>
              <a:rPr lang="en-US" smtClean="0"/>
              <a:t>economics? </a:t>
            </a:r>
            <a:endParaRPr lang="en-US" dirty="0"/>
          </a:p>
          <a:p>
            <a:endParaRPr lang="en-US" dirty="0"/>
          </a:p>
        </p:txBody>
      </p:sp>
    </p:spTree>
    <p:extLst>
      <p:ext uri="{BB962C8B-B14F-4D97-AF65-F5344CB8AC3E}">
        <p14:creationId xmlns:p14="http://schemas.microsoft.com/office/powerpoint/2010/main" val="36690856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14-08-24 at 3.46.56 PM.png"/>
          <p:cNvPicPr>
            <a:picLocks noGrp="1" noChangeAspect="1"/>
          </p:cNvPicPr>
          <p:nvPr>
            <p:ph idx="1"/>
          </p:nvPr>
        </p:nvPicPr>
        <p:blipFill>
          <a:blip r:embed="rId2">
            <a:extLst>
              <a:ext uri="{28A0092B-C50C-407E-A947-70E740481C1C}">
                <a14:useLocalDpi xmlns:a14="http://schemas.microsoft.com/office/drawing/2010/main" val="0"/>
              </a:ext>
            </a:extLst>
          </a:blip>
          <a:srcRect l="-16192" r="-16192"/>
          <a:stretch>
            <a:fillRect/>
          </a:stretch>
        </p:blipFill>
        <p:spPr>
          <a:xfrm>
            <a:off x="-642837" y="435884"/>
            <a:ext cx="10639882" cy="5851525"/>
          </a:xfrm>
        </p:spPr>
      </p:pic>
    </p:spTree>
    <p:extLst>
      <p:ext uri="{BB962C8B-B14F-4D97-AF65-F5344CB8AC3E}">
        <p14:creationId xmlns:p14="http://schemas.microsoft.com/office/powerpoint/2010/main" val="41497484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Supply and Demand</a:t>
            </a:r>
            <a:endParaRPr lang="en-US" dirty="0"/>
          </a:p>
        </p:txBody>
      </p:sp>
      <p:sp>
        <p:nvSpPr>
          <p:cNvPr id="3" name="Content Placeholder 2"/>
          <p:cNvSpPr>
            <a:spLocks noGrp="1"/>
          </p:cNvSpPr>
          <p:nvPr>
            <p:ph idx="1"/>
          </p:nvPr>
        </p:nvSpPr>
        <p:spPr/>
        <p:txBody>
          <a:bodyPr/>
          <a:lstStyle/>
          <a:p>
            <a:endParaRPr lang="en-US"/>
          </a:p>
        </p:txBody>
      </p:sp>
      <p:pic>
        <p:nvPicPr>
          <p:cNvPr id="4" name="Content Placeholder 5"/>
          <p:cNvPicPr>
            <a:picLocks noGrp="1" noChangeAspect="1"/>
          </p:cNvPicPr>
          <p:nvPr/>
        </p:nvPicPr>
        <p:blipFill>
          <a:blip r:embed="rId2"/>
          <a:srcRect l="-42580" r="-42580"/>
          <a:stretch>
            <a:fillRect/>
          </a:stretch>
        </p:blipFill>
        <p:spPr>
          <a:xfrm>
            <a:off x="-342369" y="1782763"/>
            <a:ext cx="8042275" cy="4343400"/>
          </a:xfrm>
          <a:prstGeom prst="rect">
            <a:avLst/>
          </a:prstGeom>
        </p:spPr>
      </p:pic>
    </p:spTree>
    <p:extLst>
      <p:ext uri="{BB962C8B-B14F-4D97-AF65-F5344CB8AC3E}">
        <p14:creationId xmlns:p14="http://schemas.microsoft.com/office/powerpoint/2010/main" val="13727285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Demand</a:t>
            </a:r>
            <a:endParaRPr lang="en-US" dirty="0"/>
          </a:p>
        </p:txBody>
      </p:sp>
      <p:sp>
        <p:nvSpPr>
          <p:cNvPr id="3" name="Content Placeholder 2"/>
          <p:cNvSpPr>
            <a:spLocks noGrp="1"/>
          </p:cNvSpPr>
          <p:nvPr>
            <p:ph idx="1"/>
          </p:nvPr>
        </p:nvSpPr>
        <p:spPr/>
        <p:txBody>
          <a:bodyPr/>
          <a:lstStyle/>
          <a:p>
            <a:r>
              <a:rPr lang="en-US" dirty="0" smtClean="0"/>
              <a:t>If demand increases (demand curve shifts to the right) and supply remains unchanged, a shortage occurs, leading to a higher equilibrium price.</a:t>
            </a:r>
          </a:p>
          <a:p>
            <a:r>
              <a:rPr lang="en-US" dirty="0" smtClean="0"/>
              <a:t> If demand decreases (demand curve shifts to the left) supply remains unchanged, a surplus occurs, leading to a lower equilibrium price.</a:t>
            </a:r>
          </a:p>
        </p:txBody>
      </p:sp>
    </p:spTree>
    <p:extLst>
      <p:ext uri="{BB962C8B-B14F-4D97-AF65-F5344CB8AC3E}">
        <p14:creationId xmlns:p14="http://schemas.microsoft.com/office/powerpoint/2010/main" val="253354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Supply</a:t>
            </a:r>
            <a:endParaRPr lang="en-US" dirty="0"/>
          </a:p>
        </p:txBody>
      </p:sp>
      <p:sp>
        <p:nvSpPr>
          <p:cNvPr id="3" name="Content Placeholder 2"/>
          <p:cNvSpPr>
            <a:spLocks noGrp="1"/>
          </p:cNvSpPr>
          <p:nvPr>
            <p:ph idx="1"/>
          </p:nvPr>
        </p:nvSpPr>
        <p:spPr/>
        <p:txBody>
          <a:bodyPr/>
          <a:lstStyle/>
          <a:p>
            <a:r>
              <a:rPr lang="en-US" dirty="0" smtClean="0"/>
              <a:t>If demand remains unchanged and supply increases (supply curve shifts to the right), a surplus occurs, leading to a lower equilibrium price.</a:t>
            </a:r>
          </a:p>
          <a:p>
            <a:r>
              <a:rPr lang="en-US" dirty="0" smtClean="0"/>
              <a:t>If demand remains unchanged and supply decreases (supply curve shifts to the left), a shortage occurs, leading to a higher equilibrium price.</a:t>
            </a:r>
          </a:p>
        </p:txBody>
      </p:sp>
    </p:spTree>
    <p:extLst>
      <p:ext uri="{BB962C8B-B14F-4D97-AF65-F5344CB8AC3E}">
        <p14:creationId xmlns:p14="http://schemas.microsoft.com/office/powerpoint/2010/main" val="41484318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Screen Shot 2014-08-24 at 3.51.00 PM.png"/>
          <p:cNvPicPr>
            <a:picLocks noGrp="1" noChangeAspect="1"/>
          </p:cNvPicPr>
          <p:nvPr>
            <p:ph idx="1"/>
          </p:nvPr>
        </p:nvPicPr>
        <p:blipFill>
          <a:blip r:embed="rId2">
            <a:extLst>
              <a:ext uri="{28A0092B-C50C-407E-A947-70E740481C1C}">
                <a14:useLocalDpi xmlns:a14="http://schemas.microsoft.com/office/drawing/2010/main" val="0"/>
              </a:ext>
            </a:extLst>
          </a:blip>
          <a:srcRect l="-21926" r="-21926"/>
          <a:stretch>
            <a:fillRect/>
          </a:stretch>
        </p:blipFill>
        <p:spPr>
          <a:xfrm>
            <a:off x="-654615" y="423364"/>
            <a:ext cx="10369454" cy="5702800"/>
          </a:xfrm>
        </p:spPr>
      </p:pic>
    </p:spTree>
    <p:extLst>
      <p:ext uri="{BB962C8B-B14F-4D97-AF65-F5344CB8AC3E}">
        <p14:creationId xmlns:p14="http://schemas.microsoft.com/office/powerpoint/2010/main" val="12011093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14-08-24 at 3.54.30 PM.png"/>
          <p:cNvPicPr>
            <a:picLocks noGrp="1" noChangeAspect="1"/>
          </p:cNvPicPr>
          <p:nvPr>
            <p:ph idx="1"/>
          </p:nvPr>
        </p:nvPicPr>
        <p:blipFill>
          <a:blip r:embed="rId2">
            <a:extLst>
              <a:ext uri="{28A0092B-C50C-407E-A947-70E740481C1C}">
                <a14:useLocalDpi xmlns:a14="http://schemas.microsoft.com/office/drawing/2010/main" val="0"/>
              </a:ext>
            </a:extLst>
          </a:blip>
          <a:srcRect l="-24965" r="-24965"/>
          <a:stretch>
            <a:fillRect/>
          </a:stretch>
        </p:blipFill>
        <p:spPr>
          <a:xfrm>
            <a:off x="-685800" y="152400"/>
            <a:ext cx="10050875" cy="5527594"/>
          </a:xfrm>
        </p:spPr>
      </p:pic>
    </p:spTree>
    <p:extLst>
      <p:ext uri="{BB962C8B-B14F-4D97-AF65-F5344CB8AC3E}">
        <p14:creationId xmlns:p14="http://schemas.microsoft.com/office/powerpoint/2010/main" val="3223167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Syllabus key points</a:t>
            </a:r>
          </a:p>
        </p:txBody>
      </p:sp>
      <p:sp>
        <p:nvSpPr>
          <p:cNvPr id="3" name="Content Placeholder 2"/>
          <p:cNvSpPr>
            <a:spLocks noGrp="1"/>
          </p:cNvSpPr>
          <p:nvPr>
            <p:ph idx="1"/>
          </p:nvPr>
        </p:nvSpPr>
        <p:spPr/>
        <p:txBody>
          <a:bodyPr/>
          <a:lstStyle/>
          <a:p>
            <a:r>
              <a:rPr lang="en-US" dirty="0" err="1">
                <a:hlinkClick r:id="rId2"/>
              </a:rPr>
              <a:t>Dkuluris.weebly.com</a:t>
            </a:r>
            <a:r>
              <a:rPr lang="en-US" dirty="0">
                <a:hlinkClick r:id="rId2"/>
              </a:rPr>
              <a:t> </a:t>
            </a:r>
            <a:endParaRPr lang="en-US" dirty="0"/>
          </a:p>
          <a:p>
            <a:r>
              <a:rPr lang="en-US" dirty="0"/>
              <a:t>I </a:t>
            </a:r>
            <a:r>
              <a:rPr lang="en-US" u="sng" dirty="0"/>
              <a:t>will not</a:t>
            </a:r>
            <a:r>
              <a:rPr lang="en-US" dirty="0"/>
              <a:t> accept late homework assignments. </a:t>
            </a:r>
          </a:p>
          <a:p>
            <a:r>
              <a:rPr lang="en-US" dirty="0"/>
              <a:t>If you are absent you are still responsible for coming to class with the assigned homework </a:t>
            </a:r>
          </a:p>
          <a:p>
            <a:r>
              <a:rPr lang="en-US" dirty="0"/>
              <a:t>If you are absent on the day that an assignment is </a:t>
            </a:r>
            <a:r>
              <a:rPr lang="en-US" dirty="0" smtClean="0"/>
              <a:t>due it is due the next day you come to school</a:t>
            </a:r>
            <a:endParaRPr lang="en-US" dirty="0"/>
          </a:p>
          <a:p>
            <a:r>
              <a:rPr lang="en-US" b="1" dirty="0"/>
              <a:t>Formal </a:t>
            </a:r>
            <a:r>
              <a:rPr lang="en-US" dirty="0"/>
              <a:t>assignments will be accepted late for a penalty of 10% per day  </a:t>
            </a:r>
          </a:p>
          <a:p>
            <a:endParaRPr lang="en-US" dirty="0"/>
          </a:p>
        </p:txBody>
      </p:sp>
    </p:spTree>
    <p:extLst>
      <p:ext uri="{BB962C8B-B14F-4D97-AF65-F5344CB8AC3E}">
        <p14:creationId xmlns:p14="http://schemas.microsoft.com/office/powerpoint/2010/main" val="3959236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Retake Policy</a:t>
            </a:r>
          </a:p>
        </p:txBody>
      </p:sp>
      <p:sp>
        <p:nvSpPr>
          <p:cNvPr id="3" name="Content Placeholder 2"/>
          <p:cNvSpPr>
            <a:spLocks noGrp="1"/>
          </p:cNvSpPr>
          <p:nvPr>
            <p:ph idx="1"/>
          </p:nvPr>
        </p:nvSpPr>
        <p:spPr/>
        <p:txBody>
          <a:bodyPr/>
          <a:lstStyle/>
          <a:p>
            <a:pPr lvl="0"/>
            <a:r>
              <a:rPr lang="en-US" dirty="0"/>
              <a:t>No retakes will be accepted for informal assignments</a:t>
            </a:r>
          </a:p>
          <a:p>
            <a:pPr lvl="0"/>
            <a:r>
              <a:rPr lang="en-US" dirty="0"/>
              <a:t>You have one week after receiving a grade to make up any </a:t>
            </a:r>
            <a:r>
              <a:rPr lang="en-US" b="1" dirty="0"/>
              <a:t>FORMAL</a:t>
            </a:r>
            <a:r>
              <a:rPr lang="en-US" dirty="0"/>
              <a:t> assignments. If you receive a failing grade on any of these assignments, you are expected to make it up. </a:t>
            </a:r>
            <a:r>
              <a:rPr lang="en-US" b="1" dirty="0"/>
              <a:t>If an assignment is turned in late you will not be allowed to complete a retake. </a:t>
            </a:r>
            <a:endParaRPr lang="en-US" dirty="0"/>
          </a:p>
        </p:txBody>
      </p:sp>
    </p:spTree>
    <p:extLst>
      <p:ext uri="{BB962C8B-B14F-4D97-AF65-F5344CB8AC3E}">
        <p14:creationId xmlns:p14="http://schemas.microsoft.com/office/powerpoint/2010/main" val="3546396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a:t>
            </a:r>
            <a:endParaRPr lang="en-US" dirty="0"/>
          </a:p>
        </p:txBody>
      </p:sp>
      <p:sp>
        <p:nvSpPr>
          <p:cNvPr id="3" name="Content Placeholder 2"/>
          <p:cNvSpPr>
            <a:spLocks noGrp="1"/>
          </p:cNvSpPr>
          <p:nvPr>
            <p:ph idx="1"/>
          </p:nvPr>
        </p:nvSpPr>
        <p:spPr/>
        <p:txBody>
          <a:bodyPr/>
          <a:lstStyle/>
          <a:p>
            <a:r>
              <a:rPr lang="en-US" dirty="0" smtClean="0"/>
              <a:t>In groups of three come up with a definition of economics</a:t>
            </a:r>
          </a:p>
          <a:p>
            <a:endParaRPr lang="en-US" dirty="0"/>
          </a:p>
        </p:txBody>
      </p:sp>
    </p:spTree>
    <p:extLst>
      <p:ext uri="{BB962C8B-B14F-4D97-AF65-F5344CB8AC3E}">
        <p14:creationId xmlns:p14="http://schemas.microsoft.com/office/powerpoint/2010/main" val="1898494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a:t>
            </a:r>
            <a:endParaRPr lang="en-US" dirty="0"/>
          </a:p>
        </p:txBody>
      </p:sp>
      <p:sp>
        <p:nvSpPr>
          <p:cNvPr id="3" name="Content Placeholder 2"/>
          <p:cNvSpPr>
            <a:spLocks noGrp="1"/>
          </p:cNvSpPr>
          <p:nvPr>
            <p:ph idx="1"/>
          </p:nvPr>
        </p:nvSpPr>
        <p:spPr/>
        <p:txBody>
          <a:bodyPr/>
          <a:lstStyle/>
          <a:p>
            <a:r>
              <a:rPr lang="en-US" dirty="0" smtClean="0"/>
              <a:t>Economics is the study on how to allocate </a:t>
            </a:r>
            <a:r>
              <a:rPr lang="en-US" u="sng" dirty="0" smtClean="0"/>
              <a:t>scarce</a:t>
            </a:r>
            <a:r>
              <a:rPr lang="en-US" dirty="0" smtClean="0"/>
              <a:t> resources in a society of </a:t>
            </a:r>
            <a:r>
              <a:rPr lang="en-US" u="sng" dirty="0" smtClean="0"/>
              <a:t>unlimited</a:t>
            </a:r>
            <a:r>
              <a:rPr lang="en-US" dirty="0" smtClean="0"/>
              <a:t> wants</a:t>
            </a:r>
            <a:endParaRPr lang="en-US" dirty="0"/>
          </a:p>
        </p:txBody>
      </p:sp>
    </p:spTree>
    <p:extLst>
      <p:ext uri="{BB962C8B-B14F-4D97-AF65-F5344CB8AC3E}">
        <p14:creationId xmlns:p14="http://schemas.microsoft.com/office/powerpoint/2010/main" val="2189367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Economics</a:t>
            </a:r>
            <a:endParaRPr lang="en-US" dirty="0"/>
          </a:p>
        </p:txBody>
      </p:sp>
      <p:sp>
        <p:nvSpPr>
          <p:cNvPr id="2" name="Content Placeholder 1"/>
          <p:cNvSpPr>
            <a:spLocks noGrp="1"/>
          </p:cNvSpPr>
          <p:nvPr>
            <p:ph idx="1"/>
          </p:nvPr>
        </p:nvSpPr>
        <p:spPr/>
        <p:txBody>
          <a:bodyPr/>
          <a:lstStyle/>
          <a:p>
            <a:r>
              <a:rPr lang="en-US" dirty="0" smtClean="0"/>
              <a:t>Economics answers three principle questions:</a:t>
            </a:r>
          </a:p>
          <a:p>
            <a:pPr marL="624078" indent="-514350">
              <a:buFont typeface="+mj-lt"/>
              <a:buAutoNum type="arabicPeriod"/>
            </a:pPr>
            <a:r>
              <a:rPr lang="en-US" dirty="0" smtClean="0"/>
              <a:t>WHAT is produced </a:t>
            </a:r>
          </a:p>
          <a:p>
            <a:pPr marL="624078" indent="-514350">
              <a:buFont typeface="+mj-lt"/>
              <a:buAutoNum type="arabicPeriod"/>
            </a:pPr>
            <a:r>
              <a:rPr lang="en-US" dirty="0" smtClean="0"/>
              <a:t>HOW is it produced </a:t>
            </a:r>
          </a:p>
          <a:p>
            <a:pPr marL="624078" indent="-514350">
              <a:buFont typeface="+mj-lt"/>
              <a:buAutoNum type="arabicPeriod"/>
            </a:pPr>
            <a:r>
              <a:rPr lang="en-US" dirty="0" smtClean="0"/>
              <a:t>WHO consumes what is produced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produced </a:t>
            </a:r>
            <a:endParaRPr lang="en-US" dirty="0"/>
          </a:p>
        </p:txBody>
      </p:sp>
      <p:sp>
        <p:nvSpPr>
          <p:cNvPr id="2" name="Content Placeholder 1"/>
          <p:cNvSpPr>
            <a:spLocks noGrp="1"/>
          </p:cNvSpPr>
          <p:nvPr>
            <p:ph idx="1"/>
          </p:nvPr>
        </p:nvSpPr>
        <p:spPr/>
        <p:txBody>
          <a:bodyPr>
            <a:normAutofit/>
          </a:bodyPr>
          <a:lstStyle/>
          <a:p>
            <a:r>
              <a:rPr lang="en-US" dirty="0" smtClean="0"/>
              <a:t>If resources are limited, should a local government use resources to build a new school, repair an  old highway, or construct a new recreation center? </a:t>
            </a:r>
          </a:p>
          <a:p>
            <a:r>
              <a:rPr lang="en-US" dirty="0" smtClean="0"/>
              <a:t>If resources are limited, should American producers use resources to make goods for national defense or to provide services for retired people who are too old or ill to work? </a:t>
            </a:r>
          </a:p>
          <a:p>
            <a:r>
              <a:rPr lang="en-US" dirty="0" smtClean="0"/>
              <a:t>If resources are limited, should a farmer grow wheat, cotton, or lettuce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1097</TotalTime>
  <Words>1125</Words>
  <Application>Microsoft Office PowerPoint</Application>
  <PresentationFormat>On-screen Show (4:3)</PresentationFormat>
  <Paragraphs>114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Inkwell</vt:lpstr>
      <vt:lpstr>The Market Economy</vt:lpstr>
      <vt:lpstr>Learning Objectives</vt:lpstr>
      <vt:lpstr>Introductions</vt:lpstr>
      <vt:lpstr>Syllabus key points</vt:lpstr>
      <vt:lpstr>Retake Policy</vt:lpstr>
      <vt:lpstr>Economics</vt:lpstr>
      <vt:lpstr>Economics</vt:lpstr>
      <vt:lpstr>Economics</vt:lpstr>
      <vt:lpstr>WHAT is produced </vt:lpstr>
      <vt:lpstr>HOW is it produced?  </vt:lpstr>
      <vt:lpstr>WHO consumes what is produced? </vt:lpstr>
      <vt:lpstr>How do we decide this? </vt:lpstr>
      <vt:lpstr>Economic System</vt:lpstr>
      <vt:lpstr>PowerPoint Presentation</vt:lpstr>
      <vt:lpstr>Types of Economic Systems</vt:lpstr>
      <vt:lpstr>Traditional</vt:lpstr>
      <vt:lpstr>Command</vt:lpstr>
      <vt:lpstr>Market (does this even exist?)</vt:lpstr>
      <vt:lpstr>Key Market Traits</vt:lpstr>
      <vt:lpstr>Mixed</vt:lpstr>
      <vt:lpstr>Maximizing utility</vt:lpstr>
      <vt:lpstr>PowerPoint Presentation</vt:lpstr>
      <vt:lpstr>PowerPoint Presentation</vt:lpstr>
      <vt:lpstr>Opportunity Cost</vt:lpstr>
      <vt:lpstr>Explain</vt:lpstr>
      <vt:lpstr>PowerPoint Presentation</vt:lpstr>
      <vt:lpstr>Price Discrimination </vt:lpstr>
      <vt:lpstr>Price Discrimination</vt:lpstr>
      <vt:lpstr>Prices and the economy</vt:lpstr>
      <vt:lpstr>PowerPoint Presentation</vt:lpstr>
      <vt:lpstr>Changes in Supply and Demand</vt:lpstr>
      <vt:lpstr>Changes in Demand</vt:lpstr>
      <vt:lpstr>Changes in Supply</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Market Economy</dc:title>
  <dc:creator>admin</dc:creator>
  <cp:lastModifiedBy>nadege</cp:lastModifiedBy>
  <cp:revision>31</cp:revision>
  <dcterms:created xsi:type="dcterms:W3CDTF">2014-08-17T22:26:06Z</dcterms:created>
  <dcterms:modified xsi:type="dcterms:W3CDTF">2015-08-10T13:41:24Z</dcterms:modified>
</cp:coreProperties>
</file>