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1" r:id="rId3"/>
    <p:sldId id="293" r:id="rId4"/>
    <p:sldId id="292" r:id="rId5"/>
    <p:sldId id="294" r:id="rId6"/>
    <p:sldId id="279" r:id="rId7"/>
    <p:sldId id="280" r:id="rId8"/>
    <p:sldId id="282" r:id="rId9"/>
    <p:sldId id="284" r:id="rId10"/>
    <p:sldId id="289" r:id="rId11"/>
    <p:sldId id="286" r:id="rId12"/>
    <p:sldId id="287" r:id="rId13"/>
    <p:sldId id="295" r:id="rId14"/>
    <p:sldId id="288" r:id="rId15"/>
    <p:sldId id="296" r:id="rId16"/>
    <p:sldId id="264" r:id="rId17"/>
    <p:sldId id="265" r:id="rId18"/>
    <p:sldId id="267" r:id="rId19"/>
    <p:sldId id="269" r:id="rId20"/>
    <p:sldId id="290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5" autoAdjust="0"/>
    <p:restoredTop sz="91992" autoAdjust="0"/>
  </p:normalViewPr>
  <p:slideViewPr>
    <p:cSldViewPr snapToGrid="0" snapToObjects="1">
      <p:cViewPr varScale="1">
        <p:scale>
          <a:sx n="79" d="100"/>
          <a:sy n="79" d="100"/>
        </p:scale>
        <p:origin x="26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85C887-5E84-9942-AB61-E162845DCACB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BE1FC99-9C30-A448-90DE-B375E3D919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ocial_Register" TargetMode="External"/><Relationship Id="rId3" Type="http://schemas.openxmlformats.org/officeDocument/2006/relationships/hyperlink" Target="http://en.wikipedia.org/wiki/Joint_Chiefs_of_Staf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Factions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System-</a:t>
            </a:r>
            <a:r>
              <a:rPr lang="en-US" dirty="0"/>
              <a:t>The division of power across the local, state, and national levels of government</a:t>
            </a:r>
            <a:endParaRPr lang="en-US" dirty="0" smtClean="0"/>
          </a:p>
          <a:p>
            <a:r>
              <a:rPr lang="en-US" dirty="0" smtClean="0"/>
              <a:t>Checks and Balances- </a:t>
            </a:r>
            <a:r>
              <a:rPr lang="en-US" dirty="0"/>
              <a:t>A system that allows each branch of government to limit the powers of the other branches in order to prevent abuse of power</a:t>
            </a:r>
            <a:endParaRPr lang="en-US" dirty="0" smtClean="0"/>
          </a:p>
          <a:p>
            <a:r>
              <a:rPr lang="en-US" dirty="0" smtClean="0"/>
              <a:t>Separation of Powers- </a:t>
            </a:r>
            <a:r>
              <a:rPr lang="en-US" dirty="0"/>
              <a:t>the division of powers among branches of government power across judicial, executive, and legislative </a:t>
            </a:r>
            <a:r>
              <a:rPr lang="en-US" dirty="0" smtClean="0"/>
              <a:t>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0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key Ideas about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Politics is conflictual </a:t>
            </a:r>
          </a:p>
          <a:p>
            <a:r>
              <a:rPr lang="en-US" dirty="0" smtClean="0"/>
              <a:t>Political Processes Matter</a:t>
            </a:r>
          </a:p>
          <a:p>
            <a:r>
              <a:rPr lang="en-US" dirty="0" smtClean="0"/>
              <a:t>Politics is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8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Conflict in American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interests</a:t>
            </a:r>
          </a:p>
          <a:p>
            <a:pPr lvl="1"/>
            <a:r>
              <a:rPr lang="en-US" dirty="0" smtClean="0"/>
              <a:t>Economic Individualism</a:t>
            </a:r>
          </a:p>
          <a:p>
            <a:pPr lvl="1"/>
            <a:r>
              <a:rPr lang="en-US" dirty="0" smtClean="0"/>
              <a:t>Redistributive Tax Policies</a:t>
            </a:r>
          </a:p>
          <a:p>
            <a:r>
              <a:rPr lang="en-US" dirty="0" smtClean="0"/>
              <a:t>Cultural values</a:t>
            </a:r>
          </a:p>
          <a:p>
            <a:pPr lvl="1"/>
            <a:r>
              <a:rPr lang="en-US" dirty="0" smtClean="0"/>
              <a:t>Family Values</a:t>
            </a:r>
          </a:p>
          <a:p>
            <a:pPr lvl="1"/>
            <a:r>
              <a:rPr lang="en-US" dirty="0" smtClean="0"/>
              <a:t>Marriage equality</a:t>
            </a:r>
          </a:p>
          <a:p>
            <a:r>
              <a:rPr lang="en-US" dirty="0" smtClean="0"/>
              <a:t>Racial Gender and Ethnic differences</a:t>
            </a:r>
          </a:p>
          <a:p>
            <a:r>
              <a:rPr lang="en-US" dirty="0" smtClean="0"/>
              <a:t>Ideology</a:t>
            </a:r>
          </a:p>
        </p:txBody>
      </p:sp>
    </p:spTree>
    <p:extLst>
      <p:ext uri="{BB962C8B-B14F-4D97-AF65-F5344CB8AC3E}">
        <p14:creationId xmlns:p14="http://schemas.microsoft.com/office/powerpoint/2010/main" val="311135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Ideology: A cohesive set of beliefs used to organize the political view</a:t>
            </a:r>
          </a:p>
          <a:p>
            <a:pPr lvl="1"/>
            <a:r>
              <a:rPr lang="en-US" dirty="0"/>
              <a:t>It is a spectrum and can be inconsistent </a:t>
            </a:r>
            <a:endParaRPr lang="en-US" dirty="0" smtClean="0"/>
          </a:p>
          <a:p>
            <a:pPr marL="355600" indent="-342900"/>
            <a:r>
              <a:rPr lang="en-US" dirty="0" smtClean="0"/>
              <a:t>What do the terms liberal vs. conservative mean?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vs. Liberal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Conservative: Lower taxes. Free market, more limited government</a:t>
            </a:r>
          </a:p>
          <a:p>
            <a:pPr lvl="2"/>
            <a:r>
              <a:rPr lang="en-US" dirty="0" smtClean="0"/>
              <a:t>associated with republicans</a:t>
            </a:r>
          </a:p>
          <a:p>
            <a:pPr lvl="1"/>
            <a:r>
              <a:rPr lang="en-US" dirty="0" smtClean="0"/>
              <a:t>Liberal: more governmental intervention in the market stronger governmental programs</a:t>
            </a:r>
          </a:p>
          <a:p>
            <a:pPr lvl="2"/>
            <a:r>
              <a:rPr lang="en-US" dirty="0" smtClean="0"/>
              <a:t>Republicans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71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political ideology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0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Elite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Power </a:t>
            </a:r>
            <a:r>
              <a:rPr lang="en-US" i="1" dirty="0" smtClean="0"/>
              <a:t>Elite </a:t>
            </a:r>
            <a:r>
              <a:rPr lang="en-US" dirty="0" smtClean="0"/>
              <a:t>Published by C. Wright Mills in 1956</a:t>
            </a:r>
          </a:p>
          <a:p>
            <a:pPr lvl="1"/>
            <a:r>
              <a:rPr lang="en-US" dirty="0" smtClean="0"/>
              <a:t>A Study of power in Atlanta</a:t>
            </a:r>
          </a:p>
          <a:p>
            <a:r>
              <a:rPr lang="en-US" dirty="0" smtClean="0"/>
              <a:t>Found elites dominate society and basically get what they want</a:t>
            </a:r>
          </a:p>
        </p:txBody>
      </p:sp>
    </p:spTree>
    <p:extLst>
      <p:ext uri="{BB962C8B-B14F-4D97-AF65-F5344CB8AC3E}">
        <p14:creationId xmlns:p14="http://schemas.microsoft.com/office/powerpoint/2010/main" val="21849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Mills 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"Metropolitan 400" - members of historically notable local families in the principal American cities, generally represented on the </a:t>
            </a:r>
            <a:r>
              <a:rPr lang="en-US" dirty="0">
                <a:hlinkClick r:id="rId2"/>
              </a:rPr>
              <a:t>Social Register</a:t>
            </a:r>
          </a:p>
          <a:p>
            <a:r>
              <a:rPr lang="en-US" dirty="0"/>
              <a:t>"Celebrities" - prominent entertainers and media personalities</a:t>
            </a:r>
          </a:p>
          <a:p>
            <a:r>
              <a:rPr lang="en-US" dirty="0"/>
              <a:t>the "Chief Executives" - presidents and CEO's of the most important companies within each industrial sector</a:t>
            </a:r>
          </a:p>
          <a:p>
            <a:r>
              <a:rPr lang="en-US" dirty="0"/>
              <a:t>the "Corporate Rich" - major landowners and corporate shareholders</a:t>
            </a:r>
          </a:p>
          <a:p>
            <a:r>
              <a:rPr lang="en-US" dirty="0"/>
              <a:t>the "Warlords" - senior military officers, most importantly </a:t>
            </a:r>
            <a:r>
              <a:rPr lang="en-US" dirty="0" smtClean="0"/>
              <a:t>the Joint </a:t>
            </a:r>
            <a:r>
              <a:rPr lang="en-US" dirty="0" err="1" smtClean="0"/>
              <a:t>Cheifs</a:t>
            </a:r>
            <a:r>
              <a:rPr lang="en-US" dirty="0" smtClean="0"/>
              <a:t> of Staff</a:t>
            </a:r>
            <a:endParaRPr lang="en-US" dirty="0">
              <a:hlinkClick r:id="rId3"/>
            </a:endParaRPr>
          </a:p>
          <a:p>
            <a:r>
              <a:rPr lang="en-US" dirty="0"/>
              <a:t>the "Political Directorate" - "fifty-odd men of the executive branch" of the U.S. federal government, </a:t>
            </a:r>
          </a:p>
        </p:txBody>
      </p:sp>
    </p:spTree>
    <p:extLst>
      <p:ext uri="{BB962C8B-B14F-4D97-AF65-F5344CB8AC3E}">
        <p14:creationId xmlns:p14="http://schemas.microsoft.com/office/powerpoint/2010/main" val="4204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Dahl. </a:t>
            </a:r>
            <a:r>
              <a:rPr lang="en-US" i="1" dirty="0"/>
              <a:t>Who Governs? </a:t>
            </a:r>
            <a:r>
              <a:rPr lang="en-US" i="1" dirty="0" smtClean="0"/>
              <a:t>1961</a:t>
            </a:r>
          </a:p>
          <a:p>
            <a:r>
              <a:rPr lang="en-US" dirty="0" smtClean="0"/>
              <a:t>“ In a political System where nearly every adult may vote but where knowledge, wealth social position, access to officials and resources are unequally distributed, who actually governs?”</a:t>
            </a:r>
          </a:p>
          <a:p>
            <a:r>
              <a:rPr lang="en-US" dirty="0"/>
              <a:t>Studies the politics of New Haven, Connecticut in 3 issue areas:</a:t>
            </a:r>
          </a:p>
          <a:p>
            <a:pPr lvl="1"/>
            <a:r>
              <a:rPr lang="en-US" dirty="0"/>
              <a:t>Nominations for office by both political parties</a:t>
            </a:r>
          </a:p>
          <a:p>
            <a:pPr lvl="1"/>
            <a:r>
              <a:rPr lang="en-US" dirty="0"/>
              <a:t>Public education</a:t>
            </a:r>
          </a:p>
          <a:p>
            <a:pPr lvl="1"/>
            <a:r>
              <a:rPr lang="en-US" dirty="0"/>
              <a:t>Urban renewal</a:t>
            </a:r>
          </a:p>
          <a:p>
            <a:r>
              <a:rPr lang="en-US" dirty="0"/>
              <a:t> </a:t>
            </a:r>
            <a:r>
              <a:rPr lang="en-US" dirty="0" smtClean="0"/>
              <a:t>Found </a:t>
            </a:r>
            <a:r>
              <a:rPr lang="en-US" dirty="0"/>
              <a:t>policy decisions rarely deviate from the majority's core preferences.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Madison was wrong, and antidemocratic. </a:t>
            </a:r>
          </a:p>
          <a:p>
            <a:pPr lvl="1"/>
            <a:r>
              <a:rPr lang="en-US" dirty="0" smtClean="0"/>
              <a:t>the large size of the US does not logically (necessarily) preclude the emergence of a stable majority, </a:t>
            </a:r>
          </a:p>
          <a:p>
            <a:pPr lvl="1"/>
            <a:r>
              <a:rPr lang="en-US" dirty="0" smtClean="0"/>
              <a:t>and Madison's institutional checks cannot prevent a majority from acting. </a:t>
            </a:r>
          </a:p>
          <a:p>
            <a:r>
              <a:rPr lang="en-US" dirty="0" smtClean="0"/>
              <a:t>We have neglected the social checks and balances, which are ultimately more important than the institutional ones. </a:t>
            </a:r>
          </a:p>
          <a:p>
            <a:pPr lvl="1"/>
            <a:r>
              <a:rPr lang="en-US" dirty="0" smtClean="0"/>
              <a:t>"In the absence of certain social prerequisites, no constitutional arrangements can produce a non-tyrannical republic"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Learning Objectives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government exists</a:t>
            </a:r>
          </a:p>
          <a:p>
            <a:r>
              <a:rPr lang="en-US" dirty="0" smtClean="0"/>
              <a:t>Identify the source of Conflict in American Society</a:t>
            </a:r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will be able to distinguish between contemporary definitions of </a:t>
            </a:r>
            <a:r>
              <a:rPr lang="en-US" i="1" dirty="0"/>
              <a:t>liberal</a:t>
            </a:r>
            <a:r>
              <a:rPr lang="en-US" dirty="0"/>
              <a:t> and </a:t>
            </a:r>
            <a:r>
              <a:rPr lang="en-US" i="1" dirty="0"/>
              <a:t>conservative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4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Dah</a:t>
            </a:r>
            <a:r>
              <a:rPr lang="fr-FR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</a:t>
            </a:r>
            <a:r>
              <a:rPr lang="en-US" dirty="0" smtClean="0"/>
              <a:t>prior </a:t>
            </a:r>
            <a:r>
              <a:rPr lang="en-US" dirty="0"/>
              <a:t>consensus on basic values, democracy would not survive for very long </a:t>
            </a:r>
          </a:p>
          <a:p>
            <a:r>
              <a:rPr lang="en-US" dirty="0"/>
              <a:t>The consensus on norms and values protects minorities, not institutional restraints</a:t>
            </a:r>
          </a:p>
          <a:p>
            <a:pPr lvl="1"/>
            <a:r>
              <a:rPr lang="en-US" dirty="0"/>
              <a:t>Jim Crow South as an example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15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"With such a consensus [on basic values] the disputes over policy alternatives are nearly always disputes over a set of alternatives that have already been winnowed down to those within the broad area of basic agreement.”</a:t>
            </a:r>
          </a:p>
          <a:p>
            <a:r>
              <a:rPr lang="en-US" dirty="0" smtClean="0"/>
              <a:t> "To assume that this country has remained democratic because of its constitution seems to me an obvious reversal of the relation; it is much more plausible to suppose that the constitution has remained because our society is essentially democratic." (143)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87" y="0"/>
            <a:ext cx="568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</a:p>
          <a:p>
            <a:pPr lvl="1"/>
            <a:r>
              <a:rPr lang="en-US" dirty="0" smtClean="0"/>
              <a:t>Hobbes</a:t>
            </a:r>
          </a:p>
          <a:p>
            <a:pPr lvl="1"/>
            <a:r>
              <a:rPr lang="en-US" dirty="0" smtClean="0"/>
              <a:t>Locke</a:t>
            </a:r>
          </a:p>
          <a:p>
            <a:pPr lvl="1"/>
            <a:r>
              <a:rPr lang="en-US" dirty="0" smtClean="0"/>
              <a:t>Montesquieu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 provide order</a:t>
            </a:r>
          </a:p>
          <a:p>
            <a:r>
              <a:rPr lang="en-US" dirty="0" smtClean="0"/>
              <a:t>Governments provide for the general welfare</a:t>
            </a:r>
          </a:p>
          <a:p>
            <a:pPr lvl="1"/>
            <a:r>
              <a:rPr lang="en-US" dirty="0" smtClean="0"/>
              <a:t>Establishes a common currency and regulates trade</a:t>
            </a:r>
          </a:p>
          <a:p>
            <a:pPr lvl="1"/>
            <a:r>
              <a:rPr lang="en-US" dirty="0" smtClean="0"/>
              <a:t>Enforces laws and protect private property</a:t>
            </a:r>
          </a:p>
          <a:p>
            <a:pPr lvl="1"/>
            <a:r>
              <a:rPr lang="en-US" dirty="0" smtClean="0"/>
              <a:t>Provides public goods</a:t>
            </a:r>
          </a:p>
          <a:p>
            <a:pPr lvl="1"/>
            <a:r>
              <a:rPr lang="en-US" dirty="0"/>
              <a:t>Regulates </a:t>
            </a:r>
            <a:r>
              <a:rPr lang="en-US" dirty="0" smtClean="0"/>
              <a:t>Externalities</a:t>
            </a:r>
          </a:p>
          <a:p>
            <a:pPr lvl="1"/>
            <a:r>
              <a:rPr lang="en-US" dirty="0" smtClean="0"/>
              <a:t>Protects civil liberties (such as freedom of speech) and civil rights (like non-discrimination in the work place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Aristotle’s 3 Forms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Monarchy: Rule of one</a:t>
            </a:r>
          </a:p>
          <a:p>
            <a:r>
              <a:rPr lang="en-US" dirty="0" smtClean="0"/>
              <a:t>Aristocracy: rule by few</a:t>
            </a:r>
          </a:p>
          <a:p>
            <a:r>
              <a:rPr lang="en-US" dirty="0" smtClean="0"/>
              <a:t>Polity: rule by many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0" y="1973214"/>
            <a:ext cx="3123907" cy="43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2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Democracy:</a:t>
            </a:r>
          </a:p>
          <a:p>
            <a:pPr lvl="1"/>
            <a:r>
              <a:rPr lang="en-US" dirty="0" smtClean="0"/>
              <a:t>Presidential</a:t>
            </a:r>
          </a:p>
          <a:p>
            <a:pPr lvl="1"/>
            <a:r>
              <a:rPr lang="en-US" dirty="0" smtClean="0"/>
              <a:t>Parliamentary</a:t>
            </a:r>
          </a:p>
          <a:p>
            <a:r>
              <a:rPr lang="en-US" dirty="0" smtClean="0"/>
              <a:t>Monarchy</a:t>
            </a:r>
          </a:p>
          <a:p>
            <a:r>
              <a:rPr lang="en-US" dirty="0" smtClean="0"/>
              <a:t>Theocracy</a:t>
            </a:r>
          </a:p>
          <a:p>
            <a:r>
              <a:rPr lang="en-US" dirty="0" smtClean="0"/>
              <a:t>Oligarchy </a:t>
            </a:r>
          </a:p>
          <a:p>
            <a:r>
              <a:rPr lang="en-US" dirty="0" smtClean="0"/>
              <a:t>Dictatorship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0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live in a Federal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Sovereignty: unlimited power</a:t>
            </a:r>
          </a:p>
          <a:p>
            <a:r>
              <a:rPr lang="en-US" dirty="0" smtClean="0"/>
              <a:t>Unitary System: all power is Centralized</a:t>
            </a:r>
          </a:p>
          <a:p>
            <a:pPr lvl="1"/>
            <a:r>
              <a:rPr lang="en-US" dirty="0" smtClean="0"/>
              <a:t>France, China</a:t>
            </a:r>
          </a:p>
          <a:p>
            <a:r>
              <a:rPr lang="en-US" dirty="0" smtClean="0"/>
              <a:t>Confederal system: States retain sovereignty</a:t>
            </a:r>
          </a:p>
          <a:p>
            <a:pPr lvl="1"/>
            <a:r>
              <a:rPr lang="en-US" dirty="0" smtClean="0"/>
              <a:t>The United Nations </a:t>
            </a:r>
          </a:p>
          <a:p>
            <a:r>
              <a:rPr lang="en-US" dirty="0" smtClean="0"/>
              <a:t>Federal Power is shared among national </a:t>
            </a:r>
          </a:p>
          <a:p>
            <a:pPr lvl="1"/>
            <a:r>
              <a:rPr lang="en-US" dirty="0" smtClean="0"/>
              <a:t>United States, Canada, Germany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6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Madison # 10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Faction?</a:t>
            </a:r>
          </a:p>
          <a:p>
            <a:r>
              <a:rPr lang="en-US" dirty="0" smtClean="0"/>
              <a:t>How can governments avoid faction?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579</TotalTime>
  <Words>747</Words>
  <Application>Microsoft Macintosh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News Gothic MT</vt:lpstr>
      <vt:lpstr>Wingdings 2</vt:lpstr>
      <vt:lpstr>Breeze</vt:lpstr>
      <vt:lpstr>Introduction to Politics</vt:lpstr>
      <vt:lpstr>Learning Objectives</vt:lpstr>
      <vt:lpstr>PowerPoint Presentation</vt:lpstr>
      <vt:lpstr>Why do we need government?</vt:lpstr>
      <vt:lpstr>Government</vt:lpstr>
      <vt:lpstr>Aristotle’s 3 Forms of Government</vt:lpstr>
      <vt:lpstr>Types of Government</vt:lpstr>
      <vt:lpstr>We live in a Federal system</vt:lpstr>
      <vt:lpstr>Madison # 10</vt:lpstr>
      <vt:lpstr>Avoiding Factions</vt:lpstr>
      <vt:lpstr>3 key Ideas about politics</vt:lpstr>
      <vt:lpstr>Sources of Conflict in American Politics</vt:lpstr>
      <vt:lpstr>Ideology:</vt:lpstr>
      <vt:lpstr>Conservative vs. Liberal</vt:lpstr>
      <vt:lpstr>Ideology</vt:lpstr>
      <vt:lpstr>Elite Theory</vt:lpstr>
      <vt:lpstr>Mills Elites</vt:lpstr>
      <vt:lpstr>Pluralism </vt:lpstr>
      <vt:lpstr>Dahl</vt:lpstr>
      <vt:lpstr>Dahl</vt:lpstr>
      <vt:lpstr>Dahl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Politics</dc:title>
  <dc:creator>Dustin</dc:creator>
  <cp:lastModifiedBy>Dustin Kuluris</cp:lastModifiedBy>
  <cp:revision>43</cp:revision>
  <dcterms:created xsi:type="dcterms:W3CDTF">2014-12-08T16:06:44Z</dcterms:created>
  <dcterms:modified xsi:type="dcterms:W3CDTF">2016-01-10T23:38:23Z</dcterms:modified>
</cp:coreProperties>
</file>